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992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5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958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736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08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967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969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92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126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31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655AB-54D1-4370-9BC9-56A35653D78B}" type="datetimeFigureOut">
              <a:rPr lang="hu-HU" smtClean="0"/>
              <a:t>2013.05.08.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AAFD8-1FB3-4DC9-9232-39D93053E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474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Fázisjavítás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527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71600" y="1556792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0" i="0" dirty="0" smtClean="0">
                <a:solidFill>
                  <a:srgbClr val="000000"/>
                </a:solidFill>
                <a:effectLst/>
                <a:latin typeface="Tahoma"/>
              </a:rPr>
              <a:t>Egy villamos hálózatot mindig a Látszólagos Teljesítmény nagyságára méretezünk! Célunk a villamos energia leggazdaságosabb felhasználása, ezért a képlet alapján, ha a Meddőteljesítményt nullára csökkentjük, akkor a villamos hálózatból felvett Látszólagos Teljesítmény nagysága megegyezik a hasznos munkát végző Wattos Teljesítménnyel. A Meddőteljesítmény csökkentését Teljesítménykompenzálásnak, Meddőkompenzálásnak, vagy Fázisjavításnak nevezzük.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46335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248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églalap 1"/>
          <p:cNvSpPr/>
          <p:nvPr/>
        </p:nvSpPr>
        <p:spPr>
          <a:xfrm>
            <a:off x="251520" y="2060848"/>
            <a:ext cx="8496944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kumimoji="0" lang="hu-H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villamos berendezések (transzformátorok, aszinkronmotorok..) általában induktív jellegűek, ezért fázisjavítást igényelnek.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kumimoji="0" lang="hu-HU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kumimoji="0" lang="hu-HU" sz="28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Kétfajta kompenzálási mód van: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hu-H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Fázisjavítás úgy, hogy a fogyasztói hatásos teljesítmény nem változik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hu-H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Fázisjavítás úgy, hogy a fogyasztói látszólagos teljesítmény nem változik.</a:t>
            </a:r>
          </a:p>
        </p:txBody>
      </p:sp>
    </p:spTree>
    <p:extLst>
      <p:ext uri="{BB962C8B-B14F-4D97-AF65-F5344CB8AC3E}">
        <p14:creationId xmlns:p14="http://schemas.microsoft.com/office/powerpoint/2010/main" val="71543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8640"/>
            <a:ext cx="2189163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7828"/>
            <a:ext cx="4968875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églalap 1"/>
          <p:cNvSpPr/>
          <p:nvPr/>
        </p:nvSpPr>
        <p:spPr>
          <a:xfrm>
            <a:off x="5537027" y="1484784"/>
            <a:ext cx="35773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u-H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Látszólagos teljesítmény 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Apparent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S = √P</a:t>
            </a:r>
            <a:r>
              <a:rPr lang="hu-HU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+ Q</a:t>
            </a:r>
            <a:r>
              <a:rPr lang="hu-HU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hu-HU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u-H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Hatásos teljesítmény 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     P = S * cos fi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hu-H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u-H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Meddő teljesítmény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Reactive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hu-H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 Q = S * sin fi</a:t>
            </a:r>
            <a:endParaRPr lang="hu-H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34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" y="260648"/>
            <a:ext cx="740092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églalap 1"/>
          <p:cNvSpPr/>
          <p:nvPr/>
        </p:nvSpPr>
        <p:spPr>
          <a:xfrm>
            <a:off x="539552" y="1556792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</a:pPr>
            <a:r>
              <a:rPr lang="hu-HU" sz="3200" b="1" dirty="0">
                <a:solidFill>
                  <a:prstClr val="black"/>
                </a:solidFill>
                <a:latin typeface="Gill Sans MT"/>
              </a:rPr>
              <a:t>Veszteség minimalizálás: </a:t>
            </a:r>
            <a:r>
              <a:rPr lang="hu-HU" sz="3200" dirty="0">
                <a:solidFill>
                  <a:prstClr val="black"/>
                </a:solidFill>
                <a:latin typeface="Gill Sans MT"/>
              </a:rPr>
              <a:t/>
            </a:r>
            <a:br>
              <a:rPr lang="hu-HU" sz="3200" dirty="0">
                <a:solidFill>
                  <a:prstClr val="black"/>
                </a:solidFill>
                <a:latin typeface="Gill Sans MT"/>
              </a:rPr>
            </a:br>
            <a:r>
              <a:rPr lang="hu-HU" sz="3200" dirty="0">
                <a:solidFill>
                  <a:prstClr val="black"/>
                </a:solidFill>
                <a:latin typeface="Gill Sans MT"/>
              </a:rPr>
              <a:t>Minden időpillanatban a meddőenergia közel cos fi=1, azaz szinte ne legyen meddőenergia forgalom a fogyasztó </a:t>
            </a:r>
            <a:br>
              <a:rPr lang="hu-HU" sz="3200" dirty="0">
                <a:solidFill>
                  <a:prstClr val="black"/>
                </a:solidFill>
                <a:latin typeface="Gill Sans MT"/>
              </a:rPr>
            </a:br>
            <a:r>
              <a:rPr lang="hu-HU" sz="3200" dirty="0">
                <a:solidFill>
                  <a:prstClr val="black"/>
                </a:solidFill>
                <a:latin typeface="Gill Sans MT"/>
              </a:rPr>
              <a:t>(és a szolgáltató) hálózatán</a:t>
            </a: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</a:pPr>
            <a:endParaRPr lang="hu-HU" sz="3200" b="1" dirty="0">
              <a:solidFill>
                <a:prstClr val="black"/>
              </a:solidFill>
              <a:latin typeface="Gill Sans MT"/>
            </a:endParaRP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</a:pPr>
            <a:r>
              <a:rPr lang="hu-HU" sz="3200" b="1" dirty="0">
                <a:solidFill>
                  <a:prstClr val="black"/>
                </a:solidFill>
                <a:latin typeface="Gill Sans MT"/>
              </a:rPr>
              <a:t>Hagyományos megoldásokon kívül: </a:t>
            </a: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hu-HU" sz="3200" dirty="0">
                <a:solidFill>
                  <a:prstClr val="black"/>
                </a:solidFill>
                <a:latin typeface="Gill Sans MT"/>
              </a:rPr>
              <a:t>Tirisztoros fázisjavító berendezés,</a:t>
            </a:r>
          </a:p>
          <a:p>
            <a:pPr marL="365125" lvl="0" indent="-282575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hu-HU" sz="3200" dirty="0">
                <a:solidFill>
                  <a:prstClr val="black"/>
                </a:solidFill>
                <a:latin typeface="Gill Sans MT"/>
              </a:rPr>
              <a:t>Félvezetős aktív kompenzálás, </a:t>
            </a:r>
          </a:p>
        </p:txBody>
      </p:sp>
    </p:spTree>
    <p:extLst>
      <p:ext uri="{BB962C8B-B14F-4D97-AF65-F5344CB8AC3E}">
        <p14:creationId xmlns:p14="http://schemas.microsoft.com/office/powerpoint/2010/main" val="688169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420" y="172938"/>
            <a:ext cx="4391025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2378623" y="6243692"/>
            <a:ext cx="422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>
                <a:effectLst/>
              </a:rPr>
              <a:t>FOT1 175 </a:t>
            </a:r>
            <a:r>
              <a:rPr lang="hu-HU" b="1" dirty="0" err="1" smtClean="0">
                <a:effectLst/>
              </a:rPr>
              <a:t>kvar</a:t>
            </a:r>
            <a:r>
              <a:rPr lang="hu-HU" b="1" dirty="0" smtClean="0">
                <a:effectLst/>
              </a:rPr>
              <a:t>/400V </a:t>
            </a:r>
            <a:r>
              <a:rPr lang="hu-HU" b="1" dirty="0" err="1" smtClean="0">
                <a:effectLst/>
              </a:rPr>
              <a:t>aut</a:t>
            </a:r>
            <a:r>
              <a:rPr lang="hu-HU" b="1" dirty="0" smtClean="0">
                <a:effectLst/>
              </a:rPr>
              <a:t>. fojtott tirisztoros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8317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124</Words>
  <Application>Microsoft Office PowerPoint</Application>
  <PresentationFormat>Diavetítés a képernyőre (4:3 oldalarány)</PresentationFormat>
  <Paragraphs>18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Fázisjavítás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Fázisjavítás</dc:title>
  <dc:creator>Csík Zoltán</dc:creator>
  <cp:lastModifiedBy>Csík Zoltán</cp:lastModifiedBy>
  <cp:revision>4</cp:revision>
  <dcterms:created xsi:type="dcterms:W3CDTF">2013-05-08T08:26:16Z</dcterms:created>
  <dcterms:modified xsi:type="dcterms:W3CDTF">2013-05-08T09:09:35Z</dcterms:modified>
</cp:coreProperties>
</file>