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136DF-FC36-468F-90BE-6F5BC5CE6CC4}" type="datetimeFigureOut">
              <a:rPr lang="hu-HU" smtClean="0"/>
              <a:t>2013.05.11.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532D3-C32B-4276-9B50-C211F92C528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50708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136DF-FC36-468F-90BE-6F5BC5CE6CC4}" type="datetimeFigureOut">
              <a:rPr lang="hu-HU" smtClean="0"/>
              <a:t>2013.05.11.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532D3-C32B-4276-9B50-C211F92C528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03796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136DF-FC36-468F-90BE-6F5BC5CE6CC4}" type="datetimeFigureOut">
              <a:rPr lang="hu-HU" smtClean="0"/>
              <a:t>2013.05.11.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532D3-C32B-4276-9B50-C211F92C528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85806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136DF-FC36-468F-90BE-6F5BC5CE6CC4}" type="datetimeFigureOut">
              <a:rPr lang="hu-HU" smtClean="0"/>
              <a:t>2013.05.11.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532D3-C32B-4276-9B50-C211F92C528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5802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136DF-FC36-468F-90BE-6F5BC5CE6CC4}" type="datetimeFigureOut">
              <a:rPr lang="hu-HU" smtClean="0"/>
              <a:t>2013.05.11.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532D3-C32B-4276-9B50-C211F92C528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51735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136DF-FC36-468F-90BE-6F5BC5CE6CC4}" type="datetimeFigureOut">
              <a:rPr lang="hu-HU" smtClean="0"/>
              <a:t>2013.05.11.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532D3-C32B-4276-9B50-C211F92C528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95080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136DF-FC36-468F-90BE-6F5BC5CE6CC4}" type="datetimeFigureOut">
              <a:rPr lang="hu-HU" smtClean="0"/>
              <a:t>2013.05.11.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532D3-C32B-4276-9B50-C211F92C528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5678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136DF-FC36-468F-90BE-6F5BC5CE6CC4}" type="datetimeFigureOut">
              <a:rPr lang="hu-HU" smtClean="0"/>
              <a:t>2013.05.11.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532D3-C32B-4276-9B50-C211F92C528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85905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136DF-FC36-468F-90BE-6F5BC5CE6CC4}" type="datetimeFigureOut">
              <a:rPr lang="hu-HU" smtClean="0"/>
              <a:t>2013.05.11.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532D3-C32B-4276-9B50-C211F92C528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33295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136DF-FC36-468F-90BE-6F5BC5CE6CC4}" type="datetimeFigureOut">
              <a:rPr lang="hu-HU" smtClean="0"/>
              <a:t>2013.05.11.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532D3-C32B-4276-9B50-C211F92C528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2679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136DF-FC36-468F-90BE-6F5BC5CE6CC4}" type="datetimeFigureOut">
              <a:rPr lang="hu-HU" smtClean="0"/>
              <a:t>2013.05.11.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532D3-C32B-4276-9B50-C211F92C528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98119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F136DF-FC36-468F-90BE-6F5BC5CE6CC4}" type="datetimeFigureOut">
              <a:rPr lang="hu-HU" smtClean="0"/>
              <a:t>2013.05.11.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B532D3-C32B-4276-9B50-C211F92C528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25414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755576" y="908720"/>
            <a:ext cx="7772400" cy="1470025"/>
          </a:xfrm>
        </p:spPr>
        <p:txBody>
          <a:bodyPr/>
          <a:lstStyle/>
          <a:p>
            <a:r>
              <a:rPr lang="hu-HU" dirty="0" smtClean="0"/>
              <a:t>Transzformátorok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83594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539552" y="476672"/>
            <a:ext cx="79208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200" u="sng" dirty="0" smtClean="0"/>
              <a:t>Felépítése, működése</a:t>
            </a:r>
            <a:endParaRPr lang="hu-HU" sz="3200" u="sng" dirty="0"/>
          </a:p>
        </p:txBody>
      </p:sp>
      <p:sp>
        <p:nvSpPr>
          <p:cNvPr id="3" name="Téglalap 2"/>
          <p:cNvSpPr/>
          <p:nvPr/>
        </p:nvSpPr>
        <p:spPr>
          <a:xfrm>
            <a:off x="539552" y="1124744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hu-HU" dirty="0" smtClean="0"/>
              <a:t>Két tekercs helyezkedik el egy közös vasmagon. A bemenő oldalit primer; a kimenő oldalit szekunder tekercsnek nevezik.</a:t>
            </a:r>
            <a:br>
              <a:rPr lang="hu-HU" dirty="0" smtClean="0"/>
            </a:br>
            <a:r>
              <a:rPr lang="hu-HU" dirty="0" smtClean="0"/>
              <a:t>(A valóságos transzformátorok gyakran több tekercsből állnak)</a:t>
            </a:r>
          </a:p>
          <a:p>
            <a:endParaRPr lang="hu-HU" dirty="0" smtClean="0"/>
          </a:p>
          <a:p>
            <a:pPr marL="285750" indent="-285750">
              <a:buFont typeface="Wingdings" pitchFamily="2" charset="2"/>
              <a:buChar char="§"/>
            </a:pPr>
            <a:r>
              <a:rPr lang="hu-HU" dirty="0" smtClean="0"/>
              <a:t>Működése a nyugalmi indukció elvén alapszik. Segítségével lényegével energiaveszteség nélkül a váltakozó feszültséget át tudjuk alakítani ugyanolyan frekvenciájú nagyobb változó feszültséggé (feltranszformálás), vagy kisebb váltakozó feszültséggé (letranszformálás).</a:t>
            </a:r>
            <a:endParaRPr lang="hu-H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254840"/>
            <a:ext cx="2736850" cy="184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923" y="3284984"/>
            <a:ext cx="2835275" cy="2255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6842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169641" y="67467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hu-HU" dirty="0" smtClean="0"/>
              <a:t>A transzformátorok </a:t>
            </a:r>
            <a:r>
              <a:rPr lang="hu-HU" dirty="0" err="1" smtClean="0"/>
              <a:t>üresjárása</a:t>
            </a:r>
            <a:r>
              <a:rPr lang="hu-HU" dirty="0" smtClean="0"/>
              <a:t>:</a:t>
            </a:r>
            <a:br>
              <a:rPr lang="hu-HU" dirty="0" smtClean="0"/>
            </a:br>
            <a:r>
              <a:rPr lang="hu-HU" dirty="0" smtClean="0"/>
              <a:t>a transzformátor primer tekercse a váltakozó feszültségű hálózatra csatlakozik, a szekunder tekercs áramköre nyitott.</a:t>
            </a:r>
            <a:endParaRPr lang="hu-H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6"/>
            <a:ext cx="3938587" cy="188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églalap 2"/>
          <p:cNvSpPr/>
          <p:nvPr/>
        </p:nvSpPr>
        <p:spPr>
          <a:xfrm>
            <a:off x="179512" y="2276872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hu-HU" dirty="0" smtClean="0"/>
              <a:t>A transzformátorok terhelése:</a:t>
            </a:r>
            <a:br>
              <a:rPr lang="hu-HU" dirty="0" smtClean="0"/>
            </a:br>
            <a:r>
              <a:rPr lang="hu-HU" dirty="0" smtClean="0"/>
              <a:t>A transzformátor terhelési üzemállapotában a primer tekercs a hálózatra csatlakozik, a szekunder oldal pedig fogyasztón keresztül zárt áramkört képez.</a:t>
            </a:r>
          </a:p>
          <a:p>
            <a:endParaRPr lang="hu-HU" dirty="0" smtClean="0"/>
          </a:p>
          <a:p>
            <a:r>
              <a:rPr lang="hu-HU" dirty="0" smtClean="0"/>
              <a:t>                       U1/U2≈I2/I1</a:t>
            </a:r>
            <a:endParaRPr lang="hu-H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778" y="2564904"/>
            <a:ext cx="3968750" cy="182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églalap 3"/>
          <p:cNvSpPr/>
          <p:nvPr/>
        </p:nvSpPr>
        <p:spPr>
          <a:xfrm>
            <a:off x="467544" y="4317477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hu-HU" dirty="0" smtClean="0"/>
              <a:t>A transzformátorok rövidzárási üzemállapota:</a:t>
            </a:r>
            <a:br>
              <a:rPr lang="hu-HU" dirty="0" smtClean="0"/>
            </a:br>
            <a:r>
              <a:rPr lang="hu-HU" dirty="0" smtClean="0"/>
              <a:t>Rövidzárási üzemállapotban a transzformátor primer tekercse a hálózatra csatlakozik, a szekunder pedig fogyasztó nélkül képez zárt áramkört, azaz a </a:t>
            </a:r>
            <a:r>
              <a:rPr lang="hu-HU" dirty="0" err="1" smtClean="0"/>
              <a:t>terhelőimpedancia</a:t>
            </a:r>
            <a:r>
              <a:rPr lang="hu-HU" dirty="0" smtClean="0"/>
              <a:t> </a:t>
            </a:r>
            <a:r>
              <a:rPr lang="hu-HU" dirty="0" err="1" smtClean="0"/>
              <a:t>Zt</a:t>
            </a:r>
            <a:r>
              <a:rPr lang="hu-HU" dirty="0" smtClean="0"/>
              <a:t>=0</a:t>
            </a:r>
            <a:endParaRPr lang="hu-HU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9544" y="4797152"/>
            <a:ext cx="3902075" cy="175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15715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755576" y="188640"/>
            <a:ext cx="77768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2800" b="1" u="sng" dirty="0" smtClean="0"/>
              <a:t>Háromfázisú transzformátorok</a:t>
            </a:r>
            <a:endParaRPr lang="hu-HU" sz="2800" b="1" u="sng" dirty="0"/>
          </a:p>
        </p:txBody>
      </p:sp>
      <p:sp>
        <p:nvSpPr>
          <p:cNvPr id="3" name="Téglalap 2"/>
          <p:cNvSpPr/>
          <p:nvPr/>
        </p:nvSpPr>
        <p:spPr>
          <a:xfrm>
            <a:off x="323528" y="119675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hu-HU" dirty="0" smtClean="0"/>
              <a:t>A háromfázisú transzformátor szerkezete</a:t>
            </a:r>
            <a:br>
              <a:rPr lang="hu-HU" dirty="0" smtClean="0"/>
            </a:br>
            <a:r>
              <a:rPr lang="hu-HU" dirty="0" smtClean="0"/>
              <a:t>Háromoszlopos, kétablakos vasmag. Az oszlopokat összekötő vasrész a járom.</a:t>
            </a:r>
            <a:endParaRPr lang="hu-H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5528" y="920806"/>
            <a:ext cx="4104184" cy="1652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églalap 3"/>
          <p:cNvSpPr/>
          <p:nvPr/>
        </p:nvSpPr>
        <p:spPr>
          <a:xfrm>
            <a:off x="376287" y="2852936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hu-HU" dirty="0" smtClean="0"/>
              <a:t>Háromfázisú transzformátor egy fázisának tekercselrendezései</a:t>
            </a:r>
            <a:br>
              <a:rPr lang="hu-HU" dirty="0" smtClean="0"/>
            </a:br>
            <a:r>
              <a:rPr lang="hu-HU" dirty="0" smtClean="0"/>
              <a:t/>
            </a:r>
            <a:br>
              <a:rPr lang="hu-HU" dirty="0" smtClean="0"/>
            </a:br>
            <a:r>
              <a:rPr lang="hu-HU" dirty="0" smtClean="0"/>
              <a:t>a) hengeres</a:t>
            </a:r>
            <a:br>
              <a:rPr lang="hu-HU" dirty="0" smtClean="0"/>
            </a:br>
            <a:r>
              <a:rPr lang="hu-HU" dirty="0" smtClean="0"/>
              <a:t>b) tárcsás</a:t>
            </a:r>
            <a:br>
              <a:rPr lang="hu-HU" dirty="0" smtClean="0"/>
            </a:br>
            <a:r>
              <a:rPr lang="hu-HU" dirty="0" smtClean="0"/>
              <a:t>c) vegyes tekercselés</a:t>
            </a:r>
            <a:endParaRPr lang="hu-H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171" y="3356992"/>
            <a:ext cx="4571926" cy="2031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8379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églalap 2"/>
          <p:cNvSpPr/>
          <p:nvPr/>
        </p:nvSpPr>
        <p:spPr>
          <a:xfrm>
            <a:off x="467544" y="332656"/>
            <a:ext cx="80648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2800" b="1" u="sng" dirty="0" smtClean="0"/>
              <a:t>Hűtési rendszerek</a:t>
            </a:r>
            <a:endParaRPr lang="hu-HU" sz="2800" b="1" u="sng" dirty="0"/>
          </a:p>
        </p:txBody>
      </p:sp>
      <p:sp>
        <p:nvSpPr>
          <p:cNvPr id="4" name="Téglalap 3"/>
          <p:cNvSpPr/>
          <p:nvPr/>
        </p:nvSpPr>
        <p:spPr>
          <a:xfrm>
            <a:off x="467544" y="1052736"/>
            <a:ext cx="77768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hu-HU" dirty="0" smtClean="0"/>
              <a:t>Száraztranszformátorok</a:t>
            </a:r>
            <a:br>
              <a:rPr lang="hu-HU" dirty="0" smtClean="0"/>
            </a:br>
            <a:r>
              <a:rPr lang="hu-HU" dirty="0" smtClean="0"/>
              <a:t>A száraztranszformátort levegő veszi körül, amely a transzformátort természetes vagy mesterséges áramlással hűti</a:t>
            </a:r>
            <a:endParaRPr lang="hu-HU" dirty="0"/>
          </a:p>
        </p:txBody>
      </p:sp>
      <p:sp>
        <p:nvSpPr>
          <p:cNvPr id="5" name="Téglalap 4"/>
          <p:cNvSpPr/>
          <p:nvPr/>
        </p:nvSpPr>
        <p:spPr>
          <a:xfrm>
            <a:off x="467544" y="2132856"/>
            <a:ext cx="77768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hu-HU" dirty="0" smtClean="0"/>
              <a:t>Olajtranszformátorok</a:t>
            </a:r>
            <a:br>
              <a:rPr lang="hu-HU" dirty="0" smtClean="0"/>
            </a:br>
            <a:r>
              <a:rPr lang="hu-HU" dirty="0" smtClean="0"/>
              <a:t>A száraztranszformátoroknál megjelölt teljesítmény- és feszültséghatár felett hűtési és szigetelési nehézségek jelentkeznek. Ilyenkor a transzformátort olajba merítve üzemelik</a:t>
            </a:r>
            <a:endParaRPr lang="hu-H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1763" y="3429000"/>
            <a:ext cx="6340475" cy="291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2256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683568" y="404664"/>
            <a:ext cx="7848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2800" b="1" u="sng" dirty="0" smtClean="0"/>
              <a:t>A háromfázisú transzformátorok működése</a:t>
            </a:r>
            <a:endParaRPr lang="hu-HU" sz="2800" b="1" u="sng" dirty="0"/>
          </a:p>
        </p:txBody>
      </p:sp>
      <p:sp>
        <p:nvSpPr>
          <p:cNvPr id="3" name="Téglalap 2"/>
          <p:cNvSpPr/>
          <p:nvPr/>
        </p:nvSpPr>
        <p:spPr>
          <a:xfrm>
            <a:off x="251520" y="1556792"/>
            <a:ext cx="208823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 smtClean="0"/>
              <a:t>a) csillagkapcsolás</a:t>
            </a:r>
          </a:p>
          <a:p>
            <a:r>
              <a:rPr lang="hu-HU" dirty="0" smtClean="0"/>
              <a:t>b) csillagkapcsolás </a:t>
            </a:r>
            <a:r>
              <a:rPr lang="hu-HU" dirty="0" err="1" smtClean="0"/>
              <a:t>nullavezetővel</a:t>
            </a:r>
            <a:endParaRPr lang="hu-HU" dirty="0" smtClean="0"/>
          </a:p>
          <a:p>
            <a:r>
              <a:rPr lang="hu-HU" dirty="0" smtClean="0"/>
              <a:t>c) delta-kapcsolás</a:t>
            </a:r>
          </a:p>
          <a:p>
            <a:r>
              <a:rPr lang="hu-HU" dirty="0" smtClean="0"/>
              <a:t>d) zegzug kapcsolás</a:t>
            </a:r>
            <a:endParaRPr lang="hu-H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281377"/>
            <a:ext cx="1476938" cy="1752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289175"/>
            <a:ext cx="1598045" cy="1744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425879"/>
            <a:ext cx="1158552" cy="1463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1407383"/>
            <a:ext cx="1082004" cy="1438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églalap 3"/>
          <p:cNvSpPr/>
          <p:nvPr/>
        </p:nvSpPr>
        <p:spPr>
          <a:xfrm>
            <a:off x="251520" y="3034613"/>
            <a:ext cx="842493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u="sng" dirty="0" smtClean="0"/>
              <a:t>Csillagkapcsolás</a:t>
            </a:r>
            <a:r>
              <a:rPr lang="hu-HU" dirty="0" smtClean="0"/>
              <a:t/>
            </a:r>
            <a:br>
              <a:rPr lang="hu-HU" dirty="0" smtClean="0"/>
            </a:br>
            <a:r>
              <a:rPr lang="hu-HU" dirty="0" smtClean="0"/>
              <a:t>Jelzése: Y vagy y, kivezetett csillagpont esetén Y0 vagy y0. A csillagpontot általában csak a szekunder oldalon szokás kivezetni, amikor a transzformátor négyvezetékes hálózatot táplál.</a:t>
            </a:r>
          </a:p>
          <a:p>
            <a:r>
              <a:rPr lang="hu-HU" u="sng" dirty="0" smtClean="0"/>
              <a:t>Delta-kapcsolás</a:t>
            </a:r>
            <a:r>
              <a:rPr lang="hu-HU" dirty="0" smtClean="0"/>
              <a:t/>
            </a:r>
            <a:br>
              <a:rPr lang="hu-HU" dirty="0" smtClean="0"/>
            </a:br>
            <a:r>
              <a:rPr lang="hu-HU" dirty="0" smtClean="0"/>
              <a:t>Jelzése: D vagy d.</a:t>
            </a:r>
          </a:p>
          <a:p>
            <a:r>
              <a:rPr lang="hu-HU" u="sng" dirty="0" smtClean="0"/>
              <a:t>Zegzug kapcsolás</a:t>
            </a:r>
            <a:r>
              <a:rPr lang="hu-HU" dirty="0" smtClean="0"/>
              <a:t/>
            </a:r>
            <a:br>
              <a:rPr lang="hu-HU" dirty="0" smtClean="0"/>
            </a:br>
            <a:r>
              <a:rPr lang="hu-HU" dirty="0" smtClean="0"/>
              <a:t>A zegzug kapcsolás lényegében egy speciális csillagkapcsolás, amelyet szinte kizárólag a fogyasztói hálózatot tápláló transzformátorok szekunder oldalán alkalmaznak. Az alkalmazás célja az aszimmetrikus terhelés hátrányos következményeinek terhelése.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3400541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71</Words>
  <Application>Microsoft Office PowerPoint</Application>
  <PresentationFormat>Diavetítés a képernyőre (4:3 oldalarány)</PresentationFormat>
  <Paragraphs>24</Paragraphs>
  <Slides>6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6</vt:i4>
      </vt:variant>
    </vt:vector>
  </HeadingPairs>
  <TitlesOfParts>
    <vt:vector size="7" baseType="lpstr">
      <vt:lpstr>Office-téma</vt:lpstr>
      <vt:lpstr>Transzformátorok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Transzformátorok</dc:title>
  <dc:creator>Csík Zoltán</dc:creator>
  <cp:lastModifiedBy>Csík Zoltán</cp:lastModifiedBy>
  <cp:revision>2</cp:revision>
  <dcterms:created xsi:type="dcterms:W3CDTF">2013-05-11T15:13:15Z</dcterms:created>
  <dcterms:modified xsi:type="dcterms:W3CDTF">2013-05-11T15:31:32Z</dcterms:modified>
</cp:coreProperties>
</file>