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5555-4E9C-45CB-9169-34D31416B1F8}" type="datetimeFigureOut">
              <a:rPr lang="hu-HU" smtClean="0"/>
              <a:t>2013.04.12.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1D5CC-CF7B-46B9-B46C-57EDFE0D9B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036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1D5CC-CF7B-46B9-B46C-57EDFE0D9B9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1956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661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92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259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315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1463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240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2851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165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072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624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0126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0189C-4A2C-4B9D-97BB-D608462A5AB0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2630A-BF03-4546-945A-78A7244FA9C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952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hu-HU" b="1" dirty="0" smtClean="0">
                <a:effectLst/>
                <a:latin typeface="Times New Roman"/>
                <a:ea typeface="Times New Roman"/>
              </a:rPr>
              <a:t>Túláramvédelem</a:t>
            </a:r>
            <a:r>
              <a:rPr lang="hu-HU" dirty="0" smtClean="0">
                <a:effectLst/>
                <a:latin typeface="Times New Roman"/>
                <a:ea typeface="Times New Roman"/>
              </a:rPr>
              <a:t/>
            </a:r>
            <a:br>
              <a:rPr lang="hu-HU" dirty="0" smtClean="0">
                <a:effectLst/>
                <a:latin typeface="Times New Roman"/>
                <a:ea typeface="Times New Roman"/>
              </a:rPr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0163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71600" y="62068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 Túláramvédelem</a:t>
            </a:r>
          </a:p>
          <a:p>
            <a:r>
              <a:rPr lang="hu-HU" sz="2800" dirty="0" smtClean="0"/>
              <a:t>       </a:t>
            </a:r>
            <a:r>
              <a:rPr lang="hu-HU" sz="2800" b="1" dirty="0" smtClean="0"/>
              <a:t>Alapfogalmak: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 Túláram/túlterhelési áram</a:t>
            </a:r>
          </a:p>
          <a:p>
            <a:r>
              <a:rPr lang="hu-HU" sz="2800" dirty="0" smtClean="0"/>
              <a:t>     Zárlati áram</a:t>
            </a:r>
          </a:p>
          <a:p>
            <a:r>
              <a:rPr lang="hu-HU" sz="2800" dirty="0" smtClean="0"/>
              <a:t>     Szelektivitás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2800" dirty="0" smtClean="0"/>
              <a:t> </a:t>
            </a:r>
            <a:r>
              <a:rPr lang="hu-HU" sz="2800" b="1" dirty="0" smtClean="0"/>
              <a:t>Védőkészülékek</a:t>
            </a:r>
          </a:p>
          <a:p>
            <a:r>
              <a:rPr lang="hu-HU" sz="2800" dirty="0" smtClean="0"/>
              <a:t>     Megszakítók</a:t>
            </a:r>
          </a:p>
          <a:p>
            <a:r>
              <a:rPr lang="hu-HU" sz="2800" dirty="0" smtClean="0"/>
              <a:t>     Olvadóbiztosítók</a:t>
            </a:r>
          </a:p>
          <a:p>
            <a:r>
              <a:rPr lang="hu-HU" sz="2800" dirty="0" smtClean="0"/>
              <a:t>     Kismegszakítók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5205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20196" y="1268760"/>
            <a:ext cx="84969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3200" b="1" dirty="0" smtClean="0"/>
              <a:t>Túláram </a:t>
            </a:r>
            <a:r>
              <a:rPr lang="hu-HU" sz="3200" dirty="0" smtClean="0"/>
              <a:t>minden olyan áram, amely az adott</a:t>
            </a:r>
          </a:p>
          <a:p>
            <a:r>
              <a:rPr lang="hu-HU" sz="3200" dirty="0" smtClean="0"/>
              <a:t>    áramkörben az áramkör méretezésének</a:t>
            </a:r>
          </a:p>
          <a:p>
            <a:r>
              <a:rPr lang="hu-HU" sz="3200" dirty="0" smtClean="0"/>
              <a:t>    alapjául szolgáló névleges áramot meghaladja.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 </a:t>
            </a:r>
            <a:r>
              <a:rPr lang="hu-HU" sz="3200" b="1" dirty="0" smtClean="0"/>
              <a:t>Túlterhelési áram </a:t>
            </a:r>
            <a:r>
              <a:rPr lang="hu-HU" sz="3200" dirty="0" smtClean="0"/>
              <a:t>a villamosan </a:t>
            </a:r>
            <a:r>
              <a:rPr lang="hu-HU" sz="3200" dirty="0" smtClean="0">
                <a:solidFill>
                  <a:srgbClr val="FF0000"/>
                </a:solidFill>
              </a:rPr>
              <a:t>ép áramkörben</a:t>
            </a:r>
          </a:p>
          <a:p>
            <a:r>
              <a:rPr lang="hu-HU" sz="3200" dirty="0" smtClean="0"/>
              <a:t>     a rákapcsolt fogyasztók igénybevétele alapján</a:t>
            </a:r>
          </a:p>
          <a:p>
            <a:r>
              <a:rPr lang="hu-HU" sz="3200" dirty="0" smtClean="0"/>
              <a:t>     alakulhat ki.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hu-HU" sz="3200" dirty="0" smtClean="0"/>
              <a:t> </a:t>
            </a:r>
            <a:r>
              <a:rPr lang="hu-HU" sz="3200" b="1" dirty="0" smtClean="0"/>
              <a:t>Zárlati áram </a:t>
            </a:r>
            <a:r>
              <a:rPr lang="hu-HU" sz="3200" dirty="0" smtClean="0"/>
              <a:t>az áramkör villamos </a:t>
            </a:r>
            <a:r>
              <a:rPr lang="hu-HU" sz="3200" dirty="0" smtClean="0">
                <a:solidFill>
                  <a:srgbClr val="FF0000"/>
                </a:solidFill>
              </a:rPr>
              <a:t>hibája</a:t>
            </a:r>
            <a:r>
              <a:rPr lang="hu-HU" sz="3200" dirty="0" smtClean="0"/>
              <a:t> miatt</a:t>
            </a:r>
          </a:p>
          <a:p>
            <a:r>
              <a:rPr lang="hu-HU" sz="3200" dirty="0" smtClean="0"/>
              <a:t>      alakul ki.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395536" y="334397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600" dirty="0" smtClean="0"/>
              <a:t> </a:t>
            </a:r>
            <a:r>
              <a:rPr lang="hu-HU" sz="3600" u="sng" dirty="0" smtClean="0"/>
              <a:t>Túláramvédelem alapfogalmak</a:t>
            </a:r>
            <a:endParaRPr lang="hu-HU" sz="3600" u="sng" dirty="0"/>
          </a:p>
        </p:txBody>
      </p:sp>
    </p:spTree>
    <p:extLst>
      <p:ext uri="{BB962C8B-B14F-4D97-AF65-F5344CB8AC3E}">
        <p14:creationId xmlns:p14="http://schemas.microsoft.com/office/powerpoint/2010/main" val="385567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8426" y="188640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b="1" dirty="0" smtClean="0"/>
              <a:t>Zárlati áram </a:t>
            </a:r>
            <a:r>
              <a:rPr lang="hu-HU" sz="2800" dirty="0" smtClean="0"/>
              <a:t>olyan </a:t>
            </a:r>
            <a:r>
              <a:rPr lang="hu-HU" sz="2800" dirty="0" err="1" smtClean="0"/>
              <a:t>túláram</a:t>
            </a:r>
            <a:r>
              <a:rPr lang="hu-HU" sz="2800" dirty="0" smtClean="0"/>
              <a:t>, amely a</a:t>
            </a:r>
          </a:p>
          <a:p>
            <a:r>
              <a:rPr lang="hu-HU" sz="2800" dirty="0" smtClean="0"/>
              <a:t>villamos áramkör különböző potenciálon</a:t>
            </a:r>
          </a:p>
          <a:p>
            <a:r>
              <a:rPr lang="hu-HU" sz="2800" dirty="0" smtClean="0"/>
              <a:t>levő pontjai között egy kis értékű ellenállás</a:t>
            </a:r>
          </a:p>
          <a:p>
            <a:r>
              <a:rPr lang="hu-HU" sz="2800" dirty="0" smtClean="0"/>
              <a:t>vagy impedancia formájában megjelenő</a:t>
            </a:r>
          </a:p>
          <a:p>
            <a:r>
              <a:rPr lang="hu-HU" sz="2800" dirty="0" smtClean="0"/>
              <a:t>Hiba miatt alakul ki pld. </a:t>
            </a:r>
            <a:r>
              <a:rPr lang="hu-HU" sz="2800" dirty="0" err="1" smtClean="0"/>
              <a:t>‐szigetelés</a:t>
            </a:r>
            <a:r>
              <a:rPr lang="hu-HU" sz="2800" dirty="0" smtClean="0"/>
              <a:t> leromlása</a:t>
            </a:r>
          </a:p>
          <a:p>
            <a:r>
              <a:rPr lang="hu-HU" sz="2800" dirty="0" smtClean="0"/>
              <a:t>‐ véletlen vagy szándékos összekötés,stb.</a:t>
            </a:r>
          </a:p>
          <a:p>
            <a:r>
              <a:rPr lang="hu-HU" sz="2800" dirty="0" smtClean="0"/>
              <a:t>Értéke a kommunálisfogyasztóknál:</a:t>
            </a:r>
          </a:p>
          <a:p>
            <a:r>
              <a:rPr lang="hu-HU" sz="2800" dirty="0" smtClean="0"/>
              <a:t>6 – 10 </a:t>
            </a:r>
            <a:r>
              <a:rPr lang="hu-HU" sz="2800" dirty="0" err="1" smtClean="0"/>
              <a:t>kA</a:t>
            </a:r>
            <a:r>
              <a:rPr lang="hu-HU" sz="2800" dirty="0" smtClean="0"/>
              <a:t> ( 6.000…10.000 Amper!)</a:t>
            </a:r>
            <a:endParaRPr lang="hu-HU" sz="2800" dirty="0"/>
          </a:p>
        </p:txBody>
      </p:sp>
      <p:sp>
        <p:nvSpPr>
          <p:cNvPr id="3" name="Téglalap 2"/>
          <p:cNvSpPr/>
          <p:nvPr/>
        </p:nvSpPr>
        <p:spPr>
          <a:xfrm>
            <a:off x="258426" y="4077072"/>
            <a:ext cx="85038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b="1" dirty="0" smtClean="0"/>
              <a:t>Szelektivitás</a:t>
            </a:r>
          </a:p>
          <a:p>
            <a:r>
              <a:rPr lang="hu-HU" sz="2800" dirty="0" smtClean="0"/>
              <a:t>A zárlatvédelmet úgy kell kialakítani, hogy a</a:t>
            </a:r>
          </a:p>
          <a:p>
            <a:r>
              <a:rPr lang="hu-HU" sz="2800" dirty="0" smtClean="0"/>
              <a:t>Védelem működésekor lehetőleg csak a</a:t>
            </a:r>
          </a:p>
          <a:p>
            <a:r>
              <a:rPr lang="hu-HU" sz="2800" dirty="0" smtClean="0"/>
              <a:t>meghibásodott berendezésrész kapcsolódjon ki,</a:t>
            </a:r>
          </a:p>
          <a:p>
            <a:r>
              <a:rPr lang="hu-HU" sz="2800" dirty="0" smtClean="0"/>
              <a:t>és a zárlat fennállása minél rövidebb időre</a:t>
            </a:r>
          </a:p>
          <a:p>
            <a:r>
              <a:rPr lang="hu-HU" sz="2800" dirty="0" smtClean="0"/>
              <a:t>korlátozódjon.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88697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187624" y="260648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u="sng" dirty="0" smtClean="0"/>
              <a:t>Túláram védőkészülékek</a:t>
            </a:r>
            <a:endParaRPr lang="hu-HU" sz="3200" u="sng" dirty="0"/>
          </a:p>
        </p:txBody>
      </p:sp>
      <p:sp>
        <p:nvSpPr>
          <p:cNvPr id="3" name="Téglalap 2"/>
          <p:cNvSpPr/>
          <p:nvPr/>
        </p:nvSpPr>
        <p:spPr>
          <a:xfrm>
            <a:off x="477408" y="1052736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r>
              <a:rPr lang="hu-HU" sz="2800" dirty="0" smtClean="0"/>
              <a:t>A </a:t>
            </a:r>
            <a:r>
              <a:rPr lang="hu-HU" sz="2800" b="1" dirty="0" smtClean="0"/>
              <a:t>megszakítók</a:t>
            </a:r>
            <a:r>
              <a:rPr lang="hu-HU" sz="2800" dirty="0" smtClean="0"/>
              <a:t> olyan kapcsolókészülékek,</a:t>
            </a:r>
          </a:p>
          <a:p>
            <a:pPr algn="ctr"/>
            <a:r>
              <a:rPr lang="hu-HU" sz="2800" dirty="0" smtClean="0"/>
              <a:t>    amelyek normál üzemnél a névleges áram</a:t>
            </a:r>
          </a:p>
          <a:p>
            <a:pPr algn="ctr"/>
            <a:r>
              <a:rPr lang="hu-HU" sz="2800" dirty="0" smtClean="0"/>
              <a:t>   be/kikapcsolására,zárlatnál a fellépő áram</a:t>
            </a:r>
          </a:p>
          <a:p>
            <a:pPr algn="ctr"/>
            <a:r>
              <a:rPr lang="hu-HU" sz="2800" dirty="0" smtClean="0"/>
              <a:t> Önműködő megszakítására is alkalmasak.</a:t>
            </a:r>
            <a:endParaRPr lang="hu-HU" sz="2800" dirty="0"/>
          </a:p>
        </p:txBody>
      </p:sp>
      <p:pic>
        <p:nvPicPr>
          <p:cNvPr id="2052" name="Picture 4" descr="http://www.e-szakuzlet.hu/pictures/TR2HF33_ok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212976"/>
            <a:ext cx="2539743" cy="239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ceklima.hu/watermark.php?file=products/T16339_0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12976"/>
            <a:ext cx="2784604" cy="236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fenyaruhaz.hu/dtradeFS/MOEL/FOTO/LZM%20megszak%C3%ADt%C3%B3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421" y="3212976"/>
            <a:ext cx="3186634" cy="242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1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116632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hu-HU" sz="2800" b="1" dirty="0" err="1" smtClean="0"/>
              <a:t>Olvadóbitosítók</a:t>
            </a:r>
            <a:r>
              <a:rPr lang="hu-HU" sz="2800" dirty="0" smtClean="0"/>
              <a:t> olyan készülékek, amelyek</a:t>
            </a:r>
          </a:p>
          <a:p>
            <a:r>
              <a:rPr lang="hu-HU" sz="2800" dirty="0" smtClean="0"/>
              <a:t>      </a:t>
            </a:r>
            <a:r>
              <a:rPr lang="hu-HU" sz="2800" dirty="0" err="1" smtClean="0"/>
              <a:t>túláram</a:t>
            </a:r>
            <a:r>
              <a:rPr lang="hu-HU" sz="2800" dirty="0" smtClean="0"/>
              <a:t> vagy zárlat esetén a létrejövő hő</a:t>
            </a:r>
          </a:p>
          <a:p>
            <a:r>
              <a:rPr lang="hu-HU" sz="2800" dirty="0" smtClean="0"/>
              <a:t>      hatásra elolvadnak és így az áramkört</a:t>
            </a:r>
          </a:p>
          <a:p>
            <a:r>
              <a:rPr lang="hu-HU" sz="2800" dirty="0" smtClean="0"/>
              <a:t>      megszakítják.</a:t>
            </a:r>
            <a:endParaRPr lang="hu-H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32513"/>
            <a:ext cx="2573839" cy="192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32514"/>
            <a:ext cx="2574340" cy="192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2"/>
            <a:ext cx="2435177" cy="108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09372"/>
            <a:ext cx="2640905" cy="1979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509120"/>
            <a:ext cx="28575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46787"/>
            <a:ext cx="2592288" cy="18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50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39924" y="404664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hu-HU" sz="2800" b="1" dirty="0" smtClean="0"/>
              <a:t>Kismegszakító</a:t>
            </a:r>
            <a:r>
              <a:rPr lang="hu-HU" sz="2800" dirty="0" smtClean="0"/>
              <a:t> ( kisautomata ) olyan készülék,</a:t>
            </a:r>
          </a:p>
          <a:p>
            <a:r>
              <a:rPr lang="hu-HU" sz="2800" dirty="0" smtClean="0"/>
              <a:t>    amelyek kisteljesítményű fogyasztói</a:t>
            </a:r>
          </a:p>
          <a:p>
            <a:r>
              <a:rPr lang="hu-HU" sz="2800" dirty="0" smtClean="0"/>
              <a:t>    leágazásokban ( pld. háztartásban )</a:t>
            </a:r>
          </a:p>
          <a:p>
            <a:r>
              <a:rPr lang="hu-HU" sz="2800" dirty="0" smtClean="0"/>
              <a:t>    az üzemi áramok be/kikapcsolására,</a:t>
            </a:r>
          </a:p>
          <a:p>
            <a:r>
              <a:rPr lang="hu-HU" sz="2800" dirty="0" smtClean="0"/>
              <a:t>    túlterhelés vagy zárlatnál az áramkör</a:t>
            </a:r>
          </a:p>
          <a:p>
            <a:r>
              <a:rPr lang="hu-HU" sz="2800" dirty="0" smtClean="0"/>
              <a:t>    önműködő kikapcsolására alkalmas</a:t>
            </a:r>
            <a:endParaRPr lang="hu-H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82" y="3289888"/>
            <a:ext cx="2227505" cy="336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31354"/>
            <a:ext cx="3810000" cy="3682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91" y="3131354"/>
            <a:ext cx="2979250" cy="322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65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solidFill>
                  <a:srgbClr val="FF0000"/>
                </a:solidFill>
              </a:rPr>
              <a:t>Köszönöm a figyelmet</a:t>
            </a:r>
            <a:br>
              <a:rPr lang="hu-HU" dirty="0" smtClean="0">
                <a:solidFill>
                  <a:srgbClr val="FF0000"/>
                </a:solidFill>
              </a:rPr>
            </a:br>
            <a:endParaRPr lang="hu-H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712967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2976"/>
            <a:ext cx="26003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86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83</TotalTime>
  <Words>237</Words>
  <Application>Microsoft Office PowerPoint</Application>
  <PresentationFormat>Diavetítés a képernyőre (4:3 oldalarány)</PresentationFormat>
  <Paragraphs>50</Paragraphs>
  <Slides>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Túláramvédelem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Köszönöm a figyelmet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Túláramvédelem</dc:title>
  <dc:creator>Csík Zoltán</dc:creator>
  <cp:lastModifiedBy>Csík Zoltán</cp:lastModifiedBy>
  <cp:revision>8</cp:revision>
  <dcterms:created xsi:type="dcterms:W3CDTF">2013-04-12T07:46:59Z</dcterms:created>
  <dcterms:modified xsi:type="dcterms:W3CDTF">2013-04-12T09:09:59Z</dcterms:modified>
</cp:coreProperties>
</file>