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95DF7-4C94-47C5-94EB-81BFBFBEE1B3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EF0384-F640-4A45-A81A-9083734B4E11}" type="slidenum">
              <a:rPr lang="hu-HU" smtClean="0"/>
              <a:t>‹#›</a:t>
            </a:fld>
            <a:endParaRPr lang="hu-H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95DF7-4C94-47C5-94EB-81BFBFBEE1B3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0384-F640-4A45-A81A-9083734B4E11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95DF7-4C94-47C5-94EB-81BFBFBEE1B3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0384-F640-4A45-A81A-9083734B4E11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95DF7-4C94-47C5-94EB-81BFBFBEE1B3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0384-F640-4A45-A81A-9083734B4E11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95DF7-4C94-47C5-94EB-81BFBFBEE1B3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0384-F640-4A45-A81A-9083734B4E11}" type="slidenum">
              <a:rPr lang="hu-HU" smtClean="0"/>
              <a:t>‹#›</a:t>
            </a:fld>
            <a:endParaRPr lang="hu-HU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95DF7-4C94-47C5-94EB-81BFBFBEE1B3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0384-F640-4A45-A81A-9083734B4E11}" type="slidenum">
              <a:rPr lang="hu-HU" smtClean="0"/>
              <a:t>‹#›</a:t>
            </a:fld>
            <a:endParaRPr lang="hu-H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95DF7-4C94-47C5-94EB-81BFBFBEE1B3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0384-F640-4A45-A81A-9083734B4E11}" type="slidenum">
              <a:rPr lang="hu-HU" smtClean="0"/>
              <a:t>‹#›</a:t>
            </a:fld>
            <a:endParaRPr lang="hu-H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95DF7-4C94-47C5-94EB-81BFBFBEE1B3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0384-F640-4A45-A81A-9083734B4E11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95DF7-4C94-47C5-94EB-81BFBFBEE1B3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0384-F640-4A45-A81A-9083734B4E11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95DF7-4C94-47C5-94EB-81BFBFBEE1B3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0384-F640-4A45-A81A-9083734B4E11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dirty="0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95DF7-4C94-47C5-94EB-81BFBFBEE1B3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0384-F640-4A45-A81A-9083734B4E11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0A95DF7-4C94-47C5-94EB-81BFBFBEE1B3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BEF0384-F640-4A45-A81A-9083734B4E11}" type="slidenum">
              <a:rPr lang="hu-HU" smtClean="0"/>
              <a:t>‹#›</a:t>
            </a:fld>
            <a:endParaRPr lang="hu-HU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Szakaszolók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/>
              <a:t>Csík Zoltán</a:t>
            </a:r>
          </a:p>
          <a:p>
            <a:r>
              <a:rPr lang="hu-HU" dirty="0"/>
              <a:t>Elektrikus</a:t>
            </a:r>
          </a:p>
          <a:p>
            <a:r>
              <a:rPr lang="hu-HU" dirty="0"/>
              <a:t>T.06305375989 E-mail:csicsi68@gmal.com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13915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188640"/>
            <a:ext cx="84969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hu-HU" sz="2000" dirty="0" smtClean="0">
                <a:solidFill>
                  <a:srgbClr val="002060"/>
                </a:solidFill>
              </a:rPr>
              <a:t>Definíció: </a:t>
            </a:r>
            <a:r>
              <a:rPr lang="hu-HU" sz="2000" dirty="0" smtClean="0"/>
              <a:t>Olyan mechanikus kapcsolókészülék, amelynek nyitott érintkezői között az előírt követelményeknek megfelelő szigetelési távolság van, az ún. szakaszolási távolság van.</a:t>
            </a:r>
          </a:p>
          <a:p>
            <a:endParaRPr lang="hu-HU" dirty="0"/>
          </a:p>
        </p:txBody>
      </p:sp>
      <p:sp>
        <p:nvSpPr>
          <p:cNvPr id="3" name="Téglalap 2"/>
          <p:cNvSpPr/>
          <p:nvPr/>
        </p:nvSpPr>
        <p:spPr>
          <a:xfrm>
            <a:off x="395536" y="1196752"/>
            <a:ext cx="77048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hu-HU" sz="2000" dirty="0" smtClean="0">
                <a:solidFill>
                  <a:srgbClr val="002060"/>
                </a:solidFill>
              </a:rPr>
              <a:t>Feladatuk: </a:t>
            </a:r>
            <a:r>
              <a:rPr lang="hu-HU" sz="2000" dirty="0" smtClean="0"/>
              <a:t>A szakaszoló feladata az áramkör nyitása és zárása, a lekapcsolandó részek üzembiztos leválasztása a feszültség alatt állóktól, valamint az elágazó energia utak előzetes kijelölése terhelésmentes állapotban.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hu-HU" sz="2000" dirty="0" smtClean="0">
                <a:solidFill>
                  <a:srgbClr val="FF0000"/>
                </a:solidFill>
              </a:rPr>
              <a:t>Szakaszolót terhelés ki- és bekapcsolására használni TILOS !</a:t>
            </a:r>
            <a:endParaRPr lang="hu-HU" sz="2000" dirty="0">
              <a:solidFill>
                <a:srgbClr val="FF0000"/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395536" y="2827968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hu-HU" sz="2000" dirty="0" smtClean="0">
                <a:solidFill>
                  <a:srgbClr val="002060"/>
                </a:solidFill>
              </a:rPr>
              <a:t>A szakaszolók követelményei: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hu-HU" sz="2000" dirty="0" smtClean="0"/>
              <a:t> Nyitott állapotban biztonságosan válassza el a kikapcsolt berendezést a feszültség alatt állótól.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hu-HU" sz="2000" dirty="0" smtClean="0"/>
              <a:t>Névleges terhelőáramnál a szerkezeti elemek ne melegedjenek fel a szabványban megengedettnél jobban.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hu-HU" sz="2000" dirty="0" smtClean="0"/>
              <a:t>A rajta átfolyó áram ne nyissa ki (még a zárlati áram se).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hu-HU" sz="2000" dirty="0" smtClean="0"/>
              <a:t>Meghibásodás nélkül viselje el a zárlati áram dinamikus és termikus hatását.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hu-HU" sz="2000" dirty="0" smtClean="0"/>
              <a:t>A szabadtéri szakaszolók ellenállóak legyenek az időjárás viszontagságaival szemben (ernyős szigetelő, jégtörés, fokozott korrózióvédelem).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hu-HU" sz="2000" dirty="0" smtClean="0"/>
              <a:t>A szakaszoló földelőszerkezettel is ellátható legyen.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1334511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652988" y="188640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 smtClean="0"/>
              <a:t>Szakaszolót abban az esetben célszerű beépíteni az áramkörbe, ha:</a:t>
            </a:r>
          </a:p>
          <a:p>
            <a:r>
              <a:rPr lang="hu-HU" sz="2000" dirty="0" smtClean="0"/>
              <a:t> az energiaellátás számára különféle lehetőségek vannak („a” ábra)</a:t>
            </a:r>
          </a:p>
          <a:p>
            <a:r>
              <a:rPr lang="hu-HU" sz="2000" dirty="0" smtClean="0"/>
              <a:t> a szabadvezeték kikapcsolása után annak földelése szükségessé válik („b” ábra)</a:t>
            </a:r>
          </a:p>
          <a:p>
            <a:r>
              <a:rPr lang="hu-HU" sz="2000" dirty="0" smtClean="0"/>
              <a:t> az áramkörről leválasztás – karbantartás,javítás miatt – szükséges(„c” ábra)</a:t>
            </a:r>
            <a:endParaRPr lang="hu-HU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76" y="2348880"/>
            <a:ext cx="3438525" cy="388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492449"/>
            <a:ext cx="3341687" cy="385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016298"/>
            <a:ext cx="2974975" cy="454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églalap 2"/>
          <p:cNvSpPr/>
          <p:nvPr/>
        </p:nvSpPr>
        <p:spPr>
          <a:xfrm>
            <a:off x="1259632" y="5975980"/>
            <a:ext cx="923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a” ábra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4082546" y="5994190"/>
            <a:ext cx="12057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(„b” ábra)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7197613" y="6222240"/>
            <a:ext cx="1180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(„c” ábra)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86273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51520" y="404664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2000" u="sng" dirty="0" smtClean="0">
                <a:solidFill>
                  <a:srgbClr val="002060"/>
                </a:solidFill>
              </a:rPr>
              <a:t>A szakaszolók felépítése</a:t>
            </a:r>
          </a:p>
          <a:p>
            <a:r>
              <a:rPr lang="hu-HU" sz="2000" dirty="0" smtClean="0"/>
              <a:t>Főbb részei: </a:t>
            </a:r>
          </a:p>
          <a:p>
            <a:r>
              <a:rPr lang="hu-HU" sz="2000" dirty="0" smtClean="0"/>
              <a:t>- a főáramkör, amelynek legfőbb elemei a csatlakozók, az érintkező rendszerek,</a:t>
            </a:r>
          </a:p>
          <a:p>
            <a:r>
              <a:rPr lang="hu-HU" sz="2000" dirty="0" smtClean="0"/>
              <a:t>az áramvezető sínek;</a:t>
            </a:r>
          </a:p>
          <a:p>
            <a:r>
              <a:rPr lang="hu-HU" sz="2000" dirty="0" smtClean="0"/>
              <a:t>- tartó- és a mozgatószerkezet, ezen belül az állvány, a csapágyak, a belső rudazatok, a</a:t>
            </a:r>
          </a:p>
          <a:p>
            <a:r>
              <a:rPr lang="hu-HU" sz="2000" dirty="0" smtClean="0"/>
              <a:t>hajtás- és a mozgatószigetelő összekötése, a földelőkés és tartószerkezete;</a:t>
            </a:r>
          </a:p>
          <a:p>
            <a:r>
              <a:rPr lang="hu-HU" sz="2000" dirty="0" smtClean="0"/>
              <a:t>- a reteszelés a főáramkör és a földelőkés között;</a:t>
            </a:r>
          </a:p>
          <a:p>
            <a:r>
              <a:rPr lang="hu-HU" sz="2000" dirty="0" smtClean="0"/>
              <a:t>- a hajtás- és a segédérintkező egység.</a:t>
            </a:r>
            <a:endParaRPr lang="hu-HU" sz="2000" dirty="0"/>
          </a:p>
        </p:txBody>
      </p:sp>
      <p:sp>
        <p:nvSpPr>
          <p:cNvPr id="3" name="Téglalap 2"/>
          <p:cNvSpPr/>
          <p:nvPr/>
        </p:nvSpPr>
        <p:spPr>
          <a:xfrm>
            <a:off x="395536" y="5301208"/>
            <a:ext cx="8280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 smtClean="0"/>
              <a:t>A hálózati szakaszolót gyakran földelőkéssel kell ellátni. </a:t>
            </a:r>
          </a:p>
          <a:p>
            <a:r>
              <a:rPr lang="hu-HU" sz="2000" dirty="0" smtClean="0"/>
              <a:t>Ennek célja a feszültségmentes vezeték földelése, hogy a rajta dolgozó személyeket esetleg fellépő veszélyes feszültségektől megvédjük.</a:t>
            </a:r>
            <a:endParaRPr lang="hu-H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43282"/>
            <a:ext cx="3571875" cy="4170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199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755576" y="332656"/>
            <a:ext cx="76328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 smtClean="0"/>
              <a:t>A belsőtéri szakaszolók általában közép- vagy kisfeszültségűek . </a:t>
            </a:r>
          </a:p>
          <a:p>
            <a:r>
              <a:rPr lang="hu-HU" sz="2000" dirty="0" smtClean="0"/>
              <a:t>A középfeszültségű szakaszolók legtöbbször két tám szigetelőre vannak szerelve és érintkező késük egyszeres megszakításra van kiképezve. </a:t>
            </a:r>
          </a:p>
          <a:p>
            <a:r>
              <a:rPr lang="hu-HU" sz="2000" dirty="0" smtClean="0"/>
              <a:t>A nagyfeszültségű szakaszolók szabadtéri kialakításúak. Érintkezőik lehetnek egyszeres és kétszeres megszakításúak.</a:t>
            </a:r>
          </a:p>
          <a:p>
            <a:r>
              <a:rPr lang="hu-HU" sz="2000" dirty="0" smtClean="0"/>
              <a:t>A mozgó érintkező kést kézi vagy motoros hajtással mozgatják.</a:t>
            </a:r>
            <a:endParaRPr lang="hu-H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79425"/>
            <a:ext cx="2524125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08920"/>
            <a:ext cx="326707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301208"/>
            <a:ext cx="60483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6073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611560" y="404664"/>
            <a:ext cx="78488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000" b="1" u="sng" dirty="0" smtClean="0"/>
              <a:t>A szakaszolók rendeltetés szerinti csoportosítása</a:t>
            </a:r>
          </a:p>
          <a:p>
            <a:endParaRPr lang="hu-HU" sz="20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hu-HU" sz="2000" dirty="0" smtClean="0"/>
              <a:t> </a:t>
            </a:r>
            <a:r>
              <a:rPr lang="hu-HU" sz="2000" dirty="0" smtClean="0">
                <a:solidFill>
                  <a:srgbClr val="002060"/>
                </a:solidFill>
              </a:rPr>
              <a:t>Normál szakaszolók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hu-HU" sz="2000" dirty="0" smtClean="0"/>
              <a:t> </a:t>
            </a:r>
            <a:r>
              <a:rPr lang="hu-HU" sz="2000" dirty="0" smtClean="0">
                <a:solidFill>
                  <a:srgbClr val="002060"/>
                </a:solidFill>
              </a:rPr>
              <a:t>Földelőszakaszolók</a:t>
            </a:r>
            <a:r>
              <a:rPr lang="hu-HU" sz="2000" dirty="0" smtClean="0"/>
              <a:t>. A szakaszolókra gyakran szerelnek földelőkéseket ,de önálló föld előszakaszoló is létezik. Feladata, hogy a kikapcsolt villamos berendezést leföldelje.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hu-HU" sz="2000" dirty="0" smtClean="0"/>
              <a:t> </a:t>
            </a:r>
            <a:r>
              <a:rPr lang="hu-HU" sz="2000" dirty="0" smtClean="0">
                <a:solidFill>
                  <a:srgbClr val="002060"/>
                </a:solidFill>
              </a:rPr>
              <a:t>Oszlopkapcsolók.</a:t>
            </a:r>
            <a:r>
              <a:rPr lang="hu-HU" sz="2000" dirty="0" smtClean="0"/>
              <a:t> Fő alkalmazási terület a középfeszültségű távvezetékek töltőáramának és a kisebb teljesítményű transzformátorok üres járási áramának megszakítása.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hu-HU" sz="2000" dirty="0" smtClean="0">
                <a:solidFill>
                  <a:srgbClr val="002060"/>
                </a:solidFill>
              </a:rPr>
              <a:t>Leválasztó-szakaszolók.</a:t>
            </a:r>
            <a:r>
              <a:rPr lang="hu-HU" sz="2000" dirty="0" smtClean="0"/>
              <a:t> Álállomásokon a keletkezett zárlatok lekapcsolása után a védelmi holtidőben a hibás vonal (visszakapcsolás előtti) leszakaszolására alkalmas.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hu-HU" sz="2000" dirty="0" smtClean="0"/>
              <a:t> </a:t>
            </a:r>
            <a:r>
              <a:rPr lang="hu-HU" sz="2000" dirty="0" smtClean="0">
                <a:solidFill>
                  <a:srgbClr val="002060"/>
                </a:solidFill>
              </a:rPr>
              <a:t>Szakaszolókapcsolók (terhelésszakaszolók). </a:t>
            </a:r>
            <a:r>
              <a:rPr lang="hu-HU" sz="2000" dirty="0" smtClean="0"/>
              <a:t>Kisebb fogyasztói leágazások terhelőáramának, a transzformátorok üres járási áramának a kapcsolására használják. Önálló kapcsolókészülék- csoporthoz tartozik.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2968162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188640"/>
            <a:ext cx="8568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000" b="1" u="sng" dirty="0" smtClean="0"/>
              <a:t>Középfeszültségű szakaszolók szerkezeti kialakítása</a:t>
            </a:r>
            <a:endParaRPr lang="hu-HU" sz="2000" b="1" u="sng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1" y="541506"/>
            <a:ext cx="3047928" cy="3042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692697"/>
            <a:ext cx="3019809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749" y="692697"/>
            <a:ext cx="2461731" cy="2588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églalap 2"/>
          <p:cNvSpPr/>
          <p:nvPr/>
        </p:nvSpPr>
        <p:spPr>
          <a:xfrm>
            <a:off x="683568" y="3417034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000" b="1" u="sng" dirty="0" smtClean="0"/>
              <a:t>Nagyfeszültségű szakaszolók szerkezeti kialakítása</a:t>
            </a:r>
            <a:endParaRPr lang="hu-HU" sz="2000" b="1" u="sng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885" y="3818385"/>
            <a:ext cx="6132475" cy="2885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2924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908720"/>
            <a:ext cx="3206750" cy="348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97152"/>
            <a:ext cx="63531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10543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Ügyvezető">
  <a:themeElements>
    <a:clrScheme name="Ügyvezető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gyvezető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gyvezető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60</TotalTime>
  <Words>468</Words>
  <Application>Microsoft Office PowerPoint</Application>
  <PresentationFormat>Diavetítés a képernyőre (4:3 oldalarány)</PresentationFormat>
  <Paragraphs>44</Paragraphs>
  <Slides>8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9" baseType="lpstr">
      <vt:lpstr>Ügyvezető</vt:lpstr>
      <vt:lpstr>Szakaszolók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Szakaszolók</dc:title>
  <dc:creator>Csík Zoltán</dc:creator>
  <cp:lastModifiedBy>Csík Zoltán</cp:lastModifiedBy>
  <cp:revision>6</cp:revision>
  <dcterms:created xsi:type="dcterms:W3CDTF">2013-04-14T14:22:19Z</dcterms:created>
  <dcterms:modified xsi:type="dcterms:W3CDTF">2013-04-14T15:22:55Z</dcterms:modified>
</cp:coreProperties>
</file>