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411181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743674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3965659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969296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5" name="Élőláb helye 4"/>
          <p:cNvSpPr>
            <a:spLocks noGrp="1"/>
          </p:cNvSpPr>
          <p:nvPr>
            <p:ph type="ftr" sz="quarter" idx="11"/>
          </p:nvPr>
        </p:nvSpPr>
        <p:spPr/>
        <p:txBody>
          <a:bodyPr/>
          <a:lstStyle/>
          <a:p>
            <a:endParaRPr lang="hu-HU" dirty="0"/>
          </a:p>
        </p:txBody>
      </p:sp>
      <p:sp>
        <p:nvSpPr>
          <p:cNvPr id="6" name="Dia számának helye 5"/>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1929515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342634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8" name="Élőláb helye 7"/>
          <p:cNvSpPr>
            <a:spLocks noGrp="1"/>
          </p:cNvSpPr>
          <p:nvPr>
            <p:ph type="ftr" sz="quarter" idx="11"/>
          </p:nvPr>
        </p:nvSpPr>
        <p:spPr/>
        <p:txBody>
          <a:bodyPr/>
          <a:lstStyle/>
          <a:p>
            <a:endParaRPr lang="hu-HU" dirty="0"/>
          </a:p>
        </p:txBody>
      </p:sp>
      <p:sp>
        <p:nvSpPr>
          <p:cNvPr id="9" name="Dia számának helye 8"/>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192559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4" name="Élőláb helye 3"/>
          <p:cNvSpPr>
            <a:spLocks noGrp="1"/>
          </p:cNvSpPr>
          <p:nvPr>
            <p:ph type="ftr" sz="quarter" idx="11"/>
          </p:nvPr>
        </p:nvSpPr>
        <p:spPr/>
        <p:txBody>
          <a:bodyPr/>
          <a:lstStyle/>
          <a:p>
            <a:endParaRPr lang="hu-HU" dirty="0"/>
          </a:p>
        </p:txBody>
      </p:sp>
      <p:sp>
        <p:nvSpPr>
          <p:cNvPr id="5" name="Dia számának helye 4"/>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319723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3" name="Élőláb helye 2"/>
          <p:cNvSpPr>
            <a:spLocks noGrp="1"/>
          </p:cNvSpPr>
          <p:nvPr>
            <p:ph type="ftr" sz="quarter" idx="11"/>
          </p:nvPr>
        </p:nvSpPr>
        <p:spPr/>
        <p:txBody>
          <a:bodyPr/>
          <a:lstStyle/>
          <a:p>
            <a:endParaRPr lang="hu-HU" dirty="0"/>
          </a:p>
        </p:txBody>
      </p:sp>
      <p:sp>
        <p:nvSpPr>
          <p:cNvPr id="4" name="Dia számának helye 3"/>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771920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2253649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5DEDA048-6F99-4874-8D5D-15EA2D5BD290}" type="datetimeFigureOut">
              <a:rPr lang="hu-HU" smtClean="0"/>
              <a:t>2013.04.14.</a:t>
            </a:fld>
            <a:endParaRPr lang="hu-HU" dirty="0"/>
          </a:p>
        </p:txBody>
      </p:sp>
      <p:sp>
        <p:nvSpPr>
          <p:cNvPr id="6" name="Élőláb helye 5"/>
          <p:cNvSpPr>
            <a:spLocks noGrp="1"/>
          </p:cNvSpPr>
          <p:nvPr>
            <p:ph type="ftr" sz="quarter" idx="11"/>
          </p:nvPr>
        </p:nvSpPr>
        <p:spPr/>
        <p:txBody>
          <a:bodyPr/>
          <a:lstStyle/>
          <a:p>
            <a:endParaRPr lang="hu-HU" dirty="0"/>
          </a:p>
        </p:txBody>
      </p:sp>
      <p:sp>
        <p:nvSpPr>
          <p:cNvPr id="7" name="Dia számának helye 6"/>
          <p:cNvSpPr>
            <a:spLocks noGrp="1"/>
          </p:cNvSpPr>
          <p:nvPr>
            <p:ph type="sldNum" sz="quarter" idx="12"/>
          </p:nvPr>
        </p:nvSpPr>
        <p:spPr/>
        <p:txBody>
          <a:bodyPr/>
          <a:lstStyle/>
          <a:p>
            <a:fld id="{F64F989D-A096-4F4D-AAD3-59D7A01CD348}" type="slidenum">
              <a:rPr lang="hu-HU" smtClean="0"/>
              <a:t>‹#›</a:t>
            </a:fld>
            <a:endParaRPr lang="hu-HU" dirty="0"/>
          </a:p>
        </p:txBody>
      </p:sp>
    </p:spTree>
    <p:extLst>
      <p:ext uri="{BB962C8B-B14F-4D97-AF65-F5344CB8AC3E}">
        <p14:creationId xmlns:p14="http://schemas.microsoft.com/office/powerpoint/2010/main" val="910170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DA048-6F99-4874-8D5D-15EA2D5BD290}" type="datetimeFigureOut">
              <a:rPr lang="hu-HU" smtClean="0"/>
              <a:t>2013.04.14.</a:t>
            </a:fld>
            <a:endParaRPr lang="hu-HU" dirty="0"/>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dirty="0"/>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4F989D-A096-4F4D-AAD3-59D7A01CD348}" type="slidenum">
              <a:rPr lang="hu-HU" smtClean="0"/>
              <a:t>‹#›</a:t>
            </a:fld>
            <a:endParaRPr lang="hu-HU" dirty="0"/>
          </a:p>
        </p:txBody>
      </p:sp>
    </p:spTree>
    <p:extLst>
      <p:ext uri="{BB962C8B-B14F-4D97-AF65-F5344CB8AC3E}">
        <p14:creationId xmlns:p14="http://schemas.microsoft.com/office/powerpoint/2010/main" val="9756313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11560" y="548680"/>
            <a:ext cx="7772400" cy="1470025"/>
          </a:xfrm>
        </p:spPr>
        <p:txBody>
          <a:bodyPr/>
          <a:lstStyle/>
          <a:p>
            <a:r>
              <a:rPr lang="hu-HU" b="1" u="sng" dirty="0" smtClean="0"/>
              <a:t>Nagyfeszültségű kapcslókészülékek</a:t>
            </a:r>
            <a:endParaRPr lang="hu-HU" b="1" u="sng" dirty="0"/>
          </a:p>
        </p:txBody>
      </p:sp>
      <p:sp>
        <p:nvSpPr>
          <p:cNvPr id="3" name="Alcím 2"/>
          <p:cNvSpPr>
            <a:spLocks noGrp="1"/>
          </p:cNvSpPr>
          <p:nvPr>
            <p:ph type="subTitle" idx="1"/>
          </p:nvPr>
        </p:nvSpPr>
        <p:spPr>
          <a:xfrm>
            <a:off x="5868144" y="5805264"/>
            <a:ext cx="3088432" cy="960512"/>
          </a:xfrm>
        </p:spPr>
        <p:txBody>
          <a:bodyPr>
            <a:normAutofit fontScale="47500" lnSpcReduction="20000"/>
          </a:bodyPr>
          <a:lstStyle/>
          <a:p>
            <a:r>
              <a:rPr lang="hu-HU" dirty="0" smtClean="0"/>
              <a:t>Csík Zoltán</a:t>
            </a:r>
          </a:p>
          <a:p>
            <a:r>
              <a:rPr lang="hu-HU" dirty="0" smtClean="0"/>
              <a:t>Elektrikus</a:t>
            </a:r>
          </a:p>
          <a:p>
            <a:r>
              <a:rPr lang="hu-HU" dirty="0" smtClean="0"/>
              <a:t>T.06305375989 E-mail:csicsi68@</a:t>
            </a:r>
            <a:r>
              <a:rPr lang="hu-HU" dirty="0" err="1" smtClean="0"/>
              <a:t>gmal.com</a:t>
            </a:r>
            <a:endParaRPr lang="hu-HU" dirty="0" smtClean="0"/>
          </a:p>
          <a:p>
            <a:endParaRPr lang="hu-H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76872"/>
            <a:ext cx="2425700"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2738" y="2060848"/>
            <a:ext cx="1633537"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6275" y="2824436"/>
            <a:ext cx="1547813"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216" y="2442641"/>
            <a:ext cx="2378075" cy="323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églalap 3"/>
          <p:cNvSpPr/>
          <p:nvPr/>
        </p:nvSpPr>
        <p:spPr>
          <a:xfrm>
            <a:off x="256700" y="5183069"/>
            <a:ext cx="2559355" cy="369332"/>
          </a:xfrm>
          <a:prstGeom prst="rect">
            <a:avLst/>
          </a:prstGeom>
        </p:spPr>
        <p:txBody>
          <a:bodyPr wrap="none">
            <a:spAutoFit/>
          </a:bodyPr>
          <a:lstStyle/>
          <a:p>
            <a:r>
              <a:rPr lang="hu-HU" dirty="0" smtClean="0"/>
              <a:t>kültéri vákum megszakító</a:t>
            </a:r>
            <a:endParaRPr lang="hu-HU" dirty="0"/>
          </a:p>
        </p:txBody>
      </p:sp>
      <p:sp>
        <p:nvSpPr>
          <p:cNvPr id="5" name="Téglalap 4"/>
          <p:cNvSpPr/>
          <p:nvPr/>
        </p:nvSpPr>
        <p:spPr>
          <a:xfrm>
            <a:off x="2837757" y="6095757"/>
            <a:ext cx="1887633" cy="369332"/>
          </a:xfrm>
          <a:prstGeom prst="rect">
            <a:avLst/>
          </a:prstGeom>
        </p:spPr>
        <p:txBody>
          <a:bodyPr wrap="none">
            <a:spAutoFit/>
          </a:bodyPr>
          <a:lstStyle/>
          <a:p>
            <a:r>
              <a:rPr lang="hu-HU" dirty="0" smtClean="0"/>
              <a:t>kültéri megszakító</a:t>
            </a:r>
            <a:endParaRPr lang="hu-HU" dirty="0"/>
          </a:p>
        </p:txBody>
      </p:sp>
      <p:sp>
        <p:nvSpPr>
          <p:cNvPr id="6" name="Téglalap 5"/>
          <p:cNvSpPr/>
          <p:nvPr/>
        </p:nvSpPr>
        <p:spPr>
          <a:xfrm>
            <a:off x="4701717" y="5385945"/>
            <a:ext cx="1838645" cy="369332"/>
          </a:xfrm>
          <a:prstGeom prst="rect">
            <a:avLst/>
          </a:prstGeom>
        </p:spPr>
        <p:txBody>
          <a:bodyPr wrap="none">
            <a:spAutoFit/>
          </a:bodyPr>
          <a:lstStyle/>
          <a:p>
            <a:r>
              <a:rPr lang="hu-HU" dirty="0" smtClean="0"/>
              <a:t>vasúti megszakító</a:t>
            </a:r>
            <a:endParaRPr lang="hu-HU" dirty="0"/>
          </a:p>
        </p:txBody>
      </p:sp>
      <p:sp>
        <p:nvSpPr>
          <p:cNvPr id="7" name="Téglalap 6"/>
          <p:cNvSpPr/>
          <p:nvPr/>
        </p:nvSpPr>
        <p:spPr>
          <a:xfrm>
            <a:off x="6989667" y="5310676"/>
            <a:ext cx="1904624" cy="369332"/>
          </a:xfrm>
          <a:prstGeom prst="rect">
            <a:avLst/>
          </a:prstGeom>
        </p:spPr>
        <p:txBody>
          <a:bodyPr wrap="none">
            <a:spAutoFit/>
          </a:bodyPr>
          <a:lstStyle/>
          <a:p>
            <a:r>
              <a:rPr lang="hu-HU" dirty="0" smtClean="0"/>
              <a:t>vákum megszakító</a:t>
            </a:r>
            <a:endParaRPr lang="hu-HU" dirty="0"/>
          </a:p>
        </p:txBody>
      </p:sp>
    </p:spTree>
    <p:extLst>
      <p:ext uri="{BB962C8B-B14F-4D97-AF65-F5344CB8AC3E}">
        <p14:creationId xmlns:p14="http://schemas.microsoft.com/office/powerpoint/2010/main" val="283376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620688"/>
            <a:ext cx="3206750" cy="348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413" y="4509120"/>
            <a:ext cx="635317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6679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95536" y="1124744"/>
            <a:ext cx="5442516" cy="584775"/>
          </a:xfrm>
          <a:prstGeom prst="rect">
            <a:avLst/>
          </a:prstGeom>
        </p:spPr>
        <p:txBody>
          <a:bodyPr wrap="none">
            <a:spAutoFit/>
          </a:bodyPr>
          <a:lstStyle/>
          <a:p>
            <a:pPr marL="457200" indent="-457200">
              <a:buFont typeface="Wingdings" pitchFamily="2" charset="2"/>
              <a:buChar char="q"/>
            </a:pPr>
            <a:r>
              <a:rPr lang="hu-HU" sz="3200" b="1" dirty="0" smtClean="0"/>
              <a:t>Légnyomásos megszakító</a:t>
            </a:r>
            <a:endParaRPr lang="hu-HU" sz="3200" b="1" dirty="0"/>
          </a:p>
        </p:txBody>
      </p:sp>
      <p:sp>
        <p:nvSpPr>
          <p:cNvPr id="3" name="Téglalap 2"/>
          <p:cNvSpPr/>
          <p:nvPr/>
        </p:nvSpPr>
        <p:spPr>
          <a:xfrm>
            <a:off x="395536" y="1844824"/>
            <a:ext cx="8496944" cy="584775"/>
          </a:xfrm>
          <a:prstGeom prst="rect">
            <a:avLst/>
          </a:prstGeom>
        </p:spPr>
        <p:txBody>
          <a:bodyPr wrap="square">
            <a:spAutoFit/>
          </a:bodyPr>
          <a:lstStyle/>
          <a:p>
            <a:pPr marL="457200" indent="-457200">
              <a:buFont typeface="Wingdings" pitchFamily="2" charset="2"/>
              <a:buChar char="q"/>
            </a:pPr>
            <a:r>
              <a:rPr lang="hu-HU" sz="3200" b="1" dirty="0" smtClean="0"/>
              <a:t>Kis olajterű (olajszegény) megszakítók</a:t>
            </a:r>
            <a:endParaRPr lang="hu-HU" sz="3200" b="1" dirty="0"/>
          </a:p>
        </p:txBody>
      </p:sp>
      <p:sp>
        <p:nvSpPr>
          <p:cNvPr id="4" name="Téglalap 3"/>
          <p:cNvSpPr/>
          <p:nvPr/>
        </p:nvSpPr>
        <p:spPr>
          <a:xfrm>
            <a:off x="396512" y="2455793"/>
            <a:ext cx="6552728" cy="584775"/>
          </a:xfrm>
          <a:prstGeom prst="rect">
            <a:avLst/>
          </a:prstGeom>
        </p:spPr>
        <p:txBody>
          <a:bodyPr wrap="square">
            <a:spAutoFit/>
          </a:bodyPr>
          <a:lstStyle/>
          <a:p>
            <a:pPr marL="457200" indent="-457200">
              <a:buFont typeface="Wingdings" pitchFamily="2" charset="2"/>
              <a:buChar char="q"/>
            </a:pPr>
            <a:r>
              <a:rPr lang="hu-HU" sz="3200" b="1" dirty="0" smtClean="0"/>
              <a:t>EIB licence alapján gyártott</a:t>
            </a:r>
            <a:endParaRPr lang="hu-HU" sz="3200" b="1" dirty="0"/>
          </a:p>
        </p:txBody>
      </p:sp>
      <p:sp>
        <p:nvSpPr>
          <p:cNvPr id="5" name="Téglalap 4"/>
          <p:cNvSpPr/>
          <p:nvPr/>
        </p:nvSpPr>
        <p:spPr>
          <a:xfrm>
            <a:off x="396512" y="3060249"/>
            <a:ext cx="8208912" cy="584775"/>
          </a:xfrm>
          <a:prstGeom prst="rect">
            <a:avLst/>
          </a:prstGeom>
        </p:spPr>
        <p:txBody>
          <a:bodyPr wrap="square">
            <a:spAutoFit/>
          </a:bodyPr>
          <a:lstStyle/>
          <a:p>
            <a:pPr marL="457200" indent="-457200">
              <a:buFont typeface="Wingdings" pitchFamily="2" charset="2"/>
              <a:buChar char="q"/>
            </a:pPr>
            <a:r>
              <a:rPr lang="hu-HU" sz="3200" b="1" dirty="0" smtClean="0"/>
              <a:t>OTKF típusú egykamrás megszakító</a:t>
            </a:r>
            <a:endParaRPr lang="hu-HU" sz="3200" b="1" dirty="0"/>
          </a:p>
        </p:txBody>
      </p:sp>
      <p:sp>
        <p:nvSpPr>
          <p:cNvPr id="6" name="Téglalap 5"/>
          <p:cNvSpPr/>
          <p:nvPr/>
        </p:nvSpPr>
        <p:spPr>
          <a:xfrm>
            <a:off x="395536" y="3645272"/>
            <a:ext cx="7776864" cy="584775"/>
          </a:xfrm>
          <a:prstGeom prst="rect">
            <a:avLst/>
          </a:prstGeom>
        </p:spPr>
        <p:txBody>
          <a:bodyPr wrap="square">
            <a:spAutoFit/>
          </a:bodyPr>
          <a:lstStyle/>
          <a:p>
            <a:pPr marL="457200" indent="-457200">
              <a:buFont typeface="Wingdings" pitchFamily="2" charset="2"/>
              <a:buChar char="q"/>
            </a:pPr>
            <a:r>
              <a:rPr lang="hu-HU" sz="3200" b="1" dirty="0" smtClean="0"/>
              <a:t>OR típusú egységkamrás megszakító</a:t>
            </a:r>
            <a:endParaRPr lang="hu-HU" sz="3200" b="1" dirty="0"/>
          </a:p>
        </p:txBody>
      </p:sp>
      <p:sp>
        <p:nvSpPr>
          <p:cNvPr id="7" name="Téglalap 6"/>
          <p:cNvSpPr/>
          <p:nvPr/>
        </p:nvSpPr>
        <p:spPr>
          <a:xfrm>
            <a:off x="396512" y="4230047"/>
            <a:ext cx="6840760" cy="584775"/>
          </a:xfrm>
          <a:prstGeom prst="rect">
            <a:avLst/>
          </a:prstGeom>
        </p:spPr>
        <p:txBody>
          <a:bodyPr wrap="square">
            <a:spAutoFit/>
          </a:bodyPr>
          <a:lstStyle/>
          <a:p>
            <a:pPr marL="457200" indent="-457200">
              <a:buFont typeface="Wingdings" pitchFamily="2" charset="2"/>
              <a:buChar char="q"/>
            </a:pPr>
            <a:r>
              <a:rPr lang="hu-HU" sz="3200" b="1" dirty="0" smtClean="0"/>
              <a:t>SF6 szigetelésű megszakítók</a:t>
            </a:r>
            <a:endParaRPr lang="hu-HU" sz="3200" b="1" dirty="0"/>
          </a:p>
        </p:txBody>
      </p:sp>
      <p:sp>
        <p:nvSpPr>
          <p:cNvPr id="8" name="Téglalap 7"/>
          <p:cNvSpPr/>
          <p:nvPr/>
        </p:nvSpPr>
        <p:spPr>
          <a:xfrm>
            <a:off x="395536" y="4814822"/>
            <a:ext cx="5688632" cy="584775"/>
          </a:xfrm>
          <a:prstGeom prst="rect">
            <a:avLst/>
          </a:prstGeom>
        </p:spPr>
        <p:txBody>
          <a:bodyPr wrap="square">
            <a:spAutoFit/>
          </a:bodyPr>
          <a:lstStyle/>
          <a:p>
            <a:pPr marL="457200" indent="-457200">
              <a:buFont typeface="Wingdings" pitchFamily="2" charset="2"/>
              <a:buChar char="q"/>
            </a:pPr>
            <a:r>
              <a:rPr lang="hu-HU" sz="3200" b="1" dirty="0" smtClean="0"/>
              <a:t>Vákuummegszakítók</a:t>
            </a:r>
            <a:endParaRPr lang="hu-HU" sz="3200" b="1" dirty="0"/>
          </a:p>
        </p:txBody>
      </p:sp>
    </p:spTree>
    <p:extLst>
      <p:ext uri="{BB962C8B-B14F-4D97-AF65-F5344CB8AC3E}">
        <p14:creationId xmlns:p14="http://schemas.microsoft.com/office/powerpoint/2010/main" val="1758266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683568" y="165978"/>
            <a:ext cx="7848872" cy="523220"/>
          </a:xfrm>
          <a:prstGeom prst="rect">
            <a:avLst/>
          </a:prstGeom>
        </p:spPr>
        <p:txBody>
          <a:bodyPr wrap="square">
            <a:spAutoFit/>
          </a:bodyPr>
          <a:lstStyle/>
          <a:p>
            <a:pPr algn="ctr"/>
            <a:r>
              <a:rPr lang="hu-HU" sz="2800" b="1" dirty="0" smtClean="0"/>
              <a:t>Légnyomásos megszakító</a:t>
            </a:r>
            <a:endParaRPr lang="hu-HU" sz="2800" b="1" dirty="0"/>
          </a:p>
        </p:txBody>
      </p:sp>
      <p:sp>
        <p:nvSpPr>
          <p:cNvPr id="3" name="Téglalap 2"/>
          <p:cNvSpPr/>
          <p:nvPr/>
        </p:nvSpPr>
        <p:spPr>
          <a:xfrm>
            <a:off x="539552" y="764704"/>
            <a:ext cx="8136904" cy="3046988"/>
          </a:xfrm>
          <a:prstGeom prst="rect">
            <a:avLst/>
          </a:prstGeom>
        </p:spPr>
        <p:txBody>
          <a:bodyPr wrap="square">
            <a:spAutoFit/>
          </a:bodyPr>
          <a:lstStyle/>
          <a:p>
            <a:r>
              <a:rPr lang="hu-HU" sz="2400" dirty="0" smtClean="0"/>
              <a:t>Oltóközegük nagynyomású levegő. Hátránya, hogy a sűrített levegőhöz kompresszorra és megfelelő cső-vezetékhálózatra (vagy megszakítónkét külön kompresszorra) van szükség. A megszakító elvi felépítése az ábrán látható. Kikapcsoláskor az ív oltását és az érintkezők mozgatását, nyitott helyzetben a villamos szilárdságot a nagynyomású levegő biztosítja, a bekapcsolást rugók végzik.</a:t>
            </a:r>
            <a:endParaRPr lang="hu-HU"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2920" y="3622973"/>
            <a:ext cx="5587352" cy="3046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1928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611560" y="260648"/>
            <a:ext cx="7602238" cy="523220"/>
          </a:xfrm>
          <a:prstGeom prst="rect">
            <a:avLst/>
          </a:prstGeom>
        </p:spPr>
        <p:txBody>
          <a:bodyPr wrap="square">
            <a:spAutoFit/>
          </a:bodyPr>
          <a:lstStyle/>
          <a:p>
            <a:pPr algn="ctr"/>
            <a:r>
              <a:rPr lang="hu-HU" sz="2800" b="1" dirty="0" smtClean="0"/>
              <a:t>Kisolajterű (olajszegény) megszakítók</a:t>
            </a:r>
            <a:endParaRPr lang="hu-HU" sz="2800" b="1" dirty="0"/>
          </a:p>
        </p:txBody>
      </p:sp>
      <p:sp>
        <p:nvSpPr>
          <p:cNvPr id="3" name="Téglalap 2"/>
          <p:cNvSpPr/>
          <p:nvPr/>
        </p:nvSpPr>
        <p:spPr>
          <a:xfrm>
            <a:off x="755576" y="908720"/>
            <a:ext cx="7704856" cy="3170099"/>
          </a:xfrm>
          <a:prstGeom prst="rect">
            <a:avLst/>
          </a:prstGeom>
        </p:spPr>
        <p:txBody>
          <a:bodyPr wrap="square">
            <a:spAutoFit/>
          </a:bodyPr>
          <a:lstStyle/>
          <a:p>
            <a:r>
              <a:rPr lang="hu-HU" sz="2000" dirty="0" smtClean="0"/>
              <a:t>Szigetelő- és oltóközegük az olaj. Az oltókamrában keletkező ív olajgőzt ill, bomlási gázt fejleszt, ami nagy nyomást és erőteljes olajáramlást létesít. A nyomás az ívet összeszorítja, a gőzfejlődés energiát von el, az olaj áramlása az érintkezőket hűti és az ívcsatornát kiöblíti. Az érintkezők szétválása után az áram nullaátmenetét követően az újragyulladást a keletkezett gáz nagy nyomása akadályozza meg. A megszakítási teljesítmény az oltókamrában megengedhető nyomás függvénye.</a:t>
            </a:r>
            <a:br>
              <a:rPr lang="hu-HU" sz="2000" dirty="0" smtClean="0"/>
            </a:br>
            <a:endParaRPr lang="hu-HU" sz="2000" dirty="0" smtClean="0"/>
          </a:p>
          <a:p>
            <a:r>
              <a:rPr lang="hu-HU" sz="2000" dirty="0" smtClean="0"/>
              <a:t>Az ívközegbe fújt gázt vagy gőzt általában még irányítják is, e szerint megkülönböztetünk hosszanti-, kereszt- és vegyes fúvású rendszert.</a:t>
            </a:r>
            <a:endParaRPr lang="hu-HU"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835" y="4078819"/>
            <a:ext cx="4103687" cy="2657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3432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23528" y="404664"/>
            <a:ext cx="8496944" cy="523220"/>
          </a:xfrm>
          <a:prstGeom prst="rect">
            <a:avLst/>
          </a:prstGeom>
        </p:spPr>
        <p:txBody>
          <a:bodyPr wrap="square">
            <a:spAutoFit/>
          </a:bodyPr>
          <a:lstStyle/>
          <a:p>
            <a:pPr algn="ctr"/>
            <a:r>
              <a:rPr lang="hu-HU" sz="2800" b="1" dirty="0" smtClean="0"/>
              <a:t>OTKF típusú egykamrás megszakító</a:t>
            </a:r>
            <a:endParaRPr lang="hu-HU" sz="2800" b="1" dirty="0"/>
          </a:p>
        </p:txBody>
      </p:sp>
      <p:sp>
        <p:nvSpPr>
          <p:cNvPr id="3" name="Téglalap 2"/>
          <p:cNvSpPr/>
          <p:nvPr/>
        </p:nvSpPr>
        <p:spPr>
          <a:xfrm>
            <a:off x="611560" y="1305342"/>
            <a:ext cx="8208912" cy="2862322"/>
          </a:xfrm>
          <a:prstGeom prst="rect">
            <a:avLst/>
          </a:prstGeom>
        </p:spPr>
        <p:txBody>
          <a:bodyPr wrap="square">
            <a:spAutoFit/>
          </a:bodyPr>
          <a:lstStyle/>
          <a:p>
            <a:r>
              <a:rPr lang="hu-HU" sz="2000" dirty="0" smtClean="0"/>
              <a:t>A közép-és a nagyfeszültségű (120 kV-os) hálózatokon alkalmazzák. Kisolajterű, hosszsugaras oltókamrájú. Szabadtéri kivitelben készítik. Egy- és háromfázisú gyors visszakapcsolásra alkalmas. Megszakításkor káros túlfeszültséget nem okoz. A hajtás és a megszakító mechanikai kapcsolatban vannak. Bekapcsolás közben felhúzza a megszakítóban lévő kikapcsoló rugókat. A bekapcsolást és a bekapcsolt helyzet reteszelését a hajtás végzi, a kikapcsoláskor viszont csak kioldja a megszakítóban levő kikapcsoló rugók kilincsművét. A ki- és bekapcsolás a hajtásban levő "ki" és "be" tekercse működtetésével indul meg.</a:t>
            </a:r>
            <a:endParaRPr lang="hu-HU"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167664"/>
            <a:ext cx="6548437" cy="25606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692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67544" y="332656"/>
            <a:ext cx="8136904" cy="523220"/>
          </a:xfrm>
          <a:prstGeom prst="rect">
            <a:avLst/>
          </a:prstGeom>
        </p:spPr>
        <p:txBody>
          <a:bodyPr wrap="square">
            <a:spAutoFit/>
          </a:bodyPr>
          <a:lstStyle/>
          <a:p>
            <a:pPr algn="ctr"/>
            <a:r>
              <a:rPr lang="hu-HU" sz="2800" b="1" dirty="0" smtClean="0"/>
              <a:t>OR típusú egységkamrás megszakító</a:t>
            </a:r>
            <a:endParaRPr lang="hu-HU" sz="2800" b="1" dirty="0"/>
          </a:p>
        </p:txBody>
      </p:sp>
      <p:sp>
        <p:nvSpPr>
          <p:cNvPr id="3" name="Téglalap 2"/>
          <p:cNvSpPr/>
          <p:nvPr/>
        </p:nvSpPr>
        <p:spPr>
          <a:xfrm>
            <a:off x="179512" y="1009027"/>
            <a:ext cx="3924436" cy="5632311"/>
          </a:xfrm>
          <a:prstGeom prst="rect">
            <a:avLst/>
          </a:prstGeom>
        </p:spPr>
        <p:txBody>
          <a:bodyPr wrap="square">
            <a:spAutoFit/>
          </a:bodyPr>
          <a:lstStyle/>
          <a:p>
            <a:r>
              <a:rPr lang="hu-HU" sz="2000" dirty="0" smtClean="0"/>
              <a:t>Kifejlesztését a zárlati teljesítmények növekedése és a hálózatok feszültségszintjének emelkedése tette szükségessé. Egy egységkamra 72,5 kV-on 3000 MVA lekapcsolására alkalmas. A 120 kV-os hálózatokon ebből kettőt sorba kötve megfelelő névleges feszültségű, és 6000 MVA megszakítási teljesítményű megszakítót lehet kialakítani. Nagyobb feszültségeken való alkalmazása is lehetséges, ha több egységkamrát építenek sorba és több tartószigetelőre helyezik. A tartószigetelővel összeszerelt egységkamrás elem (két egységkamra) neve: oszlop.</a:t>
            </a:r>
            <a:endParaRPr lang="hu-HU"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612208"/>
            <a:ext cx="4859337" cy="4425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205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814760" y="143054"/>
            <a:ext cx="7632848" cy="523220"/>
          </a:xfrm>
          <a:prstGeom prst="rect">
            <a:avLst/>
          </a:prstGeom>
        </p:spPr>
        <p:txBody>
          <a:bodyPr wrap="square">
            <a:spAutoFit/>
          </a:bodyPr>
          <a:lstStyle/>
          <a:p>
            <a:pPr algn="ctr"/>
            <a:r>
              <a:rPr lang="hu-HU" sz="2800" b="1" dirty="0" smtClean="0"/>
              <a:t>SF6 szigetelésű megszakítók</a:t>
            </a:r>
            <a:endParaRPr lang="hu-HU" sz="2800" b="1" dirty="0"/>
          </a:p>
        </p:txBody>
      </p:sp>
      <p:sp>
        <p:nvSpPr>
          <p:cNvPr id="3" name="Téglalap 2"/>
          <p:cNvSpPr/>
          <p:nvPr/>
        </p:nvSpPr>
        <p:spPr>
          <a:xfrm>
            <a:off x="287524" y="764704"/>
            <a:ext cx="8712968" cy="4093428"/>
          </a:xfrm>
          <a:prstGeom prst="rect">
            <a:avLst/>
          </a:prstGeom>
        </p:spPr>
        <p:txBody>
          <a:bodyPr wrap="square">
            <a:spAutoFit/>
          </a:bodyPr>
          <a:lstStyle/>
          <a:p>
            <a:r>
              <a:rPr lang="hu-HU" sz="2000" dirty="0" smtClean="0"/>
              <a:t>A tiszta SF6 színtelen, szagtalan, nem mérgező és nem gyúlékony gáz. 1500C-ig kémiailag közömbös. A levegő hiánya következtében az érintkezők nem oxidálódnak. A megszakítás gyors, az érintkezők fogyása kicsi. A gáz villamos szilárdsága 1,5-3 bar nyomáson kb. az olaj villamos szilárdságával egyezik meg E=120 kV/cm.</a:t>
            </a:r>
            <a:br>
              <a:rPr lang="hu-HU" sz="2000" dirty="0" smtClean="0"/>
            </a:br>
            <a:r>
              <a:rPr lang="hu-HU" sz="2000" dirty="0" smtClean="0"/>
              <a:t>A gázáramlás előállításának módjától függően egy- és kétnyomásos megszakítókat különböztethetünk meg. A kétnyomásos megszakítóknál két, különböző nyomású SF6-gázt hasznának. A kisnyomású gáztartályban több oltókamra egységet helyeznek el. A nagynyomású tárolótartályból mechanikailag működtetett szelepeken keresztül jut a gázáram az oltótérbe kikapcsoláskor. Záráskor nincs gázáramlás. A nagynyomású gáz lecsapódásának megelőzésére 10 °C alatt a tartályt fűteni kell. A működtetés földpotenciálon lévő légnyomásos hajtással történik.</a:t>
            </a:r>
            <a:endParaRPr lang="hu-H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415362"/>
            <a:ext cx="4608512" cy="24478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2700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827584" y="188640"/>
            <a:ext cx="7704856" cy="523220"/>
          </a:xfrm>
          <a:prstGeom prst="rect">
            <a:avLst/>
          </a:prstGeom>
        </p:spPr>
        <p:txBody>
          <a:bodyPr wrap="square">
            <a:spAutoFit/>
          </a:bodyPr>
          <a:lstStyle/>
          <a:p>
            <a:pPr algn="ctr"/>
            <a:r>
              <a:rPr lang="hu-HU" sz="2800" b="1" dirty="0" smtClean="0"/>
              <a:t>Vákuummegszakítók</a:t>
            </a:r>
            <a:endParaRPr lang="hu-HU" sz="2800" b="1" dirty="0"/>
          </a:p>
        </p:txBody>
      </p:sp>
      <p:sp>
        <p:nvSpPr>
          <p:cNvPr id="3" name="Téglalap 2"/>
          <p:cNvSpPr/>
          <p:nvPr/>
        </p:nvSpPr>
        <p:spPr>
          <a:xfrm>
            <a:off x="539552" y="764704"/>
            <a:ext cx="8280920" cy="5016758"/>
          </a:xfrm>
          <a:prstGeom prst="rect">
            <a:avLst/>
          </a:prstGeom>
        </p:spPr>
        <p:txBody>
          <a:bodyPr wrap="square">
            <a:spAutoFit/>
          </a:bodyPr>
          <a:lstStyle/>
          <a:p>
            <a:r>
              <a:rPr lang="hu-HU" sz="2000" dirty="0" smtClean="0"/>
              <a:t>A vákuum a kapcsolókészülékek számára kiváló szigetelő és ívoltó közeg. Minimális az ionizálható gázmolekulák száma. Erősáramú technikában a vákuum-ívoltókamrák nyomása 10-2…10-6 Pa. Nehéz megvalósítani a szükséges vákuumot, mert az anyagok felületén molekula vastagságú gázréteg található.</a:t>
            </a:r>
          </a:p>
          <a:p>
            <a:r>
              <a:rPr lang="hu-HU" sz="2000" dirty="0" smtClean="0"/>
              <a:t>Vákuumban az ív fenntartásához rendelkezésre álló közeg:</a:t>
            </a:r>
          </a:p>
          <a:p>
            <a:r>
              <a:rPr lang="hu-HU" sz="2000" dirty="0" smtClean="0"/>
              <a:t>a katódfoltból közvetlenül elpárolgó fém</a:t>
            </a:r>
          </a:p>
          <a:p>
            <a:r>
              <a:rPr lang="hu-HU" sz="2000" dirty="0" smtClean="0"/>
              <a:t>a teljes érintkező felületről elpárolgó fém</a:t>
            </a:r>
          </a:p>
          <a:p>
            <a:r>
              <a:rPr lang="hu-HU" sz="2000" dirty="0" smtClean="0"/>
              <a:t>a vákuumban levő szilárd anyagok felületén megkötött molekuláris gázréteg.</a:t>
            </a:r>
          </a:p>
          <a:p>
            <a:endParaRPr lang="hu-HU" sz="2000" dirty="0" smtClean="0"/>
          </a:p>
          <a:p>
            <a:r>
              <a:rPr lang="hu-HU" sz="2000" dirty="0" smtClean="0"/>
              <a:t>A nagy villamos szilárdságú vákuum és a rendkívül kicsi elektródatávolság miatt gyors deionizáció ideális kapcsolószerkezet kialakítását teszi lehetővé. Az érintkezők távolítása, nyitása csekély, pl. 11…15 kV-os kamránál 8-12 mm. A kedvező ívoltási tulajdonság miatt kis áramnál áramlevágás következhet be, ezért az érintkezők anyagába alacsony olvadáspontú ötvözőket visznek (réz-bizmut, réz-króm).</a:t>
            </a:r>
            <a:endParaRPr lang="hu-HU" sz="2000" dirty="0"/>
          </a:p>
        </p:txBody>
      </p:sp>
    </p:spTree>
    <p:extLst>
      <p:ext uri="{BB962C8B-B14F-4D97-AF65-F5344CB8AC3E}">
        <p14:creationId xmlns:p14="http://schemas.microsoft.com/office/powerpoint/2010/main" val="1192770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683568" y="843677"/>
            <a:ext cx="3600400" cy="5262979"/>
          </a:xfrm>
          <a:prstGeom prst="rect">
            <a:avLst/>
          </a:prstGeom>
        </p:spPr>
        <p:txBody>
          <a:bodyPr wrap="square">
            <a:spAutoFit/>
          </a:bodyPr>
          <a:lstStyle/>
          <a:p>
            <a:r>
              <a:rPr lang="hu-HU" sz="2400" dirty="0" smtClean="0"/>
              <a:t>A vákuumtérben levő megszakító érintkezőkben az áramutakat úgy alakítják ki, hogy a keletkező ívre jelentékeny mágneses erő hasson. Ezt az érintkezők behasításával érik el. A mágneses erők hatására az ív az érintkező homlokán körbe fut, így talppontja nem tud egy helyben állva maradni és mély krátereket égetni az érintkező felületén.</a:t>
            </a:r>
            <a:endParaRPr lang="hu-HU"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086435"/>
            <a:ext cx="3191001" cy="50202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2029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TotalTime>
  <Words>591</Words>
  <Application>Microsoft Office PowerPoint</Application>
  <PresentationFormat>Diavetítés a képernyőre (4:3 oldalarány)</PresentationFormat>
  <Paragraphs>35</Paragraphs>
  <Slides>10</Slides>
  <Notes>0</Notes>
  <HiddenSlides>0</HiddenSlides>
  <MMClips>0</MMClips>
  <ScaleCrop>false</ScaleCrop>
  <HeadingPairs>
    <vt:vector size="4" baseType="variant">
      <vt:variant>
        <vt:lpstr>Téma</vt:lpstr>
      </vt:variant>
      <vt:variant>
        <vt:i4>1</vt:i4>
      </vt:variant>
      <vt:variant>
        <vt:lpstr>Diacímek</vt:lpstr>
      </vt:variant>
      <vt:variant>
        <vt:i4>10</vt:i4>
      </vt:variant>
    </vt:vector>
  </HeadingPairs>
  <TitlesOfParts>
    <vt:vector size="11" baseType="lpstr">
      <vt:lpstr>Office-téma</vt:lpstr>
      <vt:lpstr>Nagyfeszültségű kapcslókészülékek</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Nagyfeszültségű kapcslókészülékek</dc:title>
  <dc:creator>Csík Zoltán</dc:creator>
  <cp:lastModifiedBy>Csík Zoltán</cp:lastModifiedBy>
  <cp:revision>6</cp:revision>
  <dcterms:created xsi:type="dcterms:W3CDTF">2013-04-14T13:24:27Z</dcterms:created>
  <dcterms:modified xsi:type="dcterms:W3CDTF">2013-04-14T14:16:55Z</dcterms:modified>
</cp:coreProperties>
</file>