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98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DCDE8-33CE-4BB3-98DA-8AE628471C33}" type="datetimeFigureOut">
              <a:rPr lang="hu-HU" smtClean="0"/>
              <a:t>2013.04.12.</a:t>
            </a:fld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B3E66-2F9E-4AD1-9B82-2194596AC247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8904748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DCDE8-33CE-4BB3-98DA-8AE628471C33}" type="datetimeFigureOut">
              <a:rPr lang="hu-HU" smtClean="0"/>
              <a:t>2013.04.12.</a:t>
            </a:fld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B3E66-2F9E-4AD1-9B82-2194596AC247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0292187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DCDE8-33CE-4BB3-98DA-8AE628471C33}" type="datetimeFigureOut">
              <a:rPr lang="hu-HU" smtClean="0"/>
              <a:t>2013.04.12.</a:t>
            </a:fld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B3E66-2F9E-4AD1-9B82-2194596AC247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7252205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DCDE8-33CE-4BB3-98DA-8AE628471C33}" type="datetimeFigureOut">
              <a:rPr lang="hu-HU" smtClean="0"/>
              <a:t>2013.04.12.</a:t>
            </a:fld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B3E66-2F9E-4AD1-9B82-2194596AC247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086845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DCDE8-33CE-4BB3-98DA-8AE628471C33}" type="datetimeFigureOut">
              <a:rPr lang="hu-HU" smtClean="0"/>
              <a:t>2013.04.12.</a:t>
            </a:fld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B3E66-2F9E-4AD1-9B82-2194596AC247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4936445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DCDE8-33CE-4BB3-98DA-8AE628471C33}" type="datetimeFigureOut">
              <a:rPr lang="hu-HU" smtClean="0"/>
              <a:t>2013.04.12.</a:t>
            </a:fld>
            <a:endParaRPr lang="hu-HU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B3E66-2F9E-4AD1-9B82-2194596AC247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536374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DCDE8-33CE-4BB3-98DA-8AE628471C33}" type="datetimeFigureOut">
              <a:rPr lang="hu-HU" smtClean="0"/>
              <a:t>2013.04.12.</a:t>
            </a:fld>
            <a:endParaRPr lang="hu-HU" dirty="0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B3E66-2F9E-4AD1-9B82-2194596AC247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435385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DCDE8-33CE-4BB3-98DA-8AE628471C33}" type="datetimeFigureOut">
              <a:rPr lang="hu-HU" smtClean="0"/>
              <a:t>2013.04.12.</a:t>
            </a:fld>
            <a:endParaRPr lang="hu-HU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B3E66-2F9E-4AD1-9B82-2194596AC247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915653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DCDE8-33CE-4BB3-98DA-8AE628471C33}" type="datetimeFigureOut">
              <a:rPr lang="hu-HU" smtClean="0"/>
              <a:t>2013.04.12.</a:t>
            </a:fld>
            <a:endParaRPr lang="hu-HU" dirty="0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B3E66-2F9E-4AD1-9B82-2194596AC247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5206119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DCDE8-33CE-4BB3-98DA-8AE628471C33}" type="datetimeFigureOut">
              <a:rPr lang="hu-HU" smtClean="0"/>
              <a:t>2013.04.12.</a:t>
            </a:fld>
            <a:endParaRPr lang="hu-HU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B3E66-2F9E-4AD1-9B82-2194596AC247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8286556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DCDE8-33CE-4BB3-98DA-8AE628471C33}" type="datetimeFigureOut">
              <a:rPr lang="hu-HU" smtClean="0"/>
              <a:t>2013.04.12.</a:t>
            </a:fld>
            <a:endParaRPr lang="hu-HU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B3E66-2F9E-4AD1-9B82-2194596AC247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322687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BDCDE8-33CE-4BB3-98DA-8AE628471C33}" type="datetimeFigureOut">
              <a:rPr lang="hu-HU" smtClean="0"/>
              <a:t>2013.04.12.</a:t>
            </a:fld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EB3E66-2F9E-4AD1-9B82-2194596AC247}" type="slidenum">
              <a:rPr lang="hu-HU" smtClean="0"/>
              <a:t>‹#›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483311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megaohm.hu/index.php/vedokapcsolok/aramvedo-kapcsolo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 smtClean="0"/>
              <a:t>Áramvédő kapcsolók alkalmazása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/>
            <a:r>
              <a:rPr lang="hu-HU" sz="2400" b="1" dirty="0">
                <a:solidFill>
                  <a:prstClr val="black">
                    <a:tint val="75000"/>
                  </a:prstClr>
                </a:solidFill>
              </a:rPr>
              <a:t>Csík Zoltán</a:t>
            </a:r>
          </a:p>
          <a:p>
            <a:pPr lvl="0"/>
            <a:r>
              <a:rPr lang="hu-HU" sz="2400" b="1" dirty="0">
                <a:solidFill>
                  <a:prstClr val="black">
                    <a:tint val="75000"/>
                  </a:prstClr>
                </a:solidFill>
              </a:rPr>
              <a:t>Elektrikus</a:t>
            </a:r>
          </a:p>
          <a:p>
            <a:pPr lvl="0"/>
            <a:r>
              <a:rPr lang="hu-HU" sz="2400" b="1" dirty="0">
                <a:solidFill>
                  <a:prstClr val="black">
                    <a:tint val="75000"/>
                  </a:prstClr>
                </a:solidFill>
              </a:rPr>
              <a:t>T.06305375989 E-mail:csicsi68@gmal.com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963038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539552" y="260648"/>
            <a:ext cx="799288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hu-HU" sz="2000" dirty="0" smtClean="0"/>
              <a:t>Új villamos hálózat kiépítésénél, vagy felújításnál az áramvédő kapcsoló beépítése alaptételnek számit. A régi hálózatok is felszerelhetők Fi-relével, ha rendelkeznek a beépítéshez szükséges feltételekkel. Fi-relé tűzvédelmi feladatot (feltételesen) is ellát, mivel észleli a szigetelés hibáit is. Fi-relék beépítését előírják építkezések elosztóiban, uszodákban, egészségügyi helyiségekben, laborokban, iskolákban, és tűzveszélyes üzemrészekben.</a:t>
            </a:r>
            <a:endParaRPr lang="hu-HU" sz="2000" dirty="0"/>
          </a:p>
        </p:txBody>
      </p:sp>
      <p:sp>
        <p:nvSpPr>
          <p:cNvPr id="3" name="Téglalap 2"/>
          <p:cNvSpPr/>
          <p:nvPr/>
        </p:nvSpPr>
        <p:spPr>
          <a:xfrm>
            <a:off x="553361" y="2708920"/>
            <a:ext cx="440992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hu-HU" sz="2000" dirty="0" smtClean="0"/>
              <a:t>Az áramvédő kapcsoló működési elve:</a:t>
            </a:r>
            <a:endParaRPr lang="hu-HU" sz="2000" dirty="0"/>
          </a:p>
        </p:txBody>
      </p:sp>
      <p:sp>
        <p:nvSpPr>
          <p:cNvPr id="4" name="Téglalap 3"/>
          <p:cNvSpPr/>
          <p:nvPr/>
        </p:nvSpPr>
        <p:spPr>
          <a:xfrm>
            <a:off x="757722" y="3284984"/>
            <a:ext cx="841112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000" dirty="0" smtClean="0"/>
              <a:t>Fi-relében egy áramváltó van, melynek vasmagján vezetjük át a beérkező fázisvezetőt, és az üzemi nulla vezetőt. Az áramkörben az átfolyó áramok pillanatnyi értékének összege nulla, gerjesztés ilyenkor nincs. Testzárlat esetén az eddigi egyensúly megbomlik. A megzavart áramegyensúly gerjeszti az áramváltó szekunder tekercsét. A szekunder tekercs egy relét táplál. Zárlat esetén a tekercs szekunder oldalán a hibaárammal arányos áram folyik, mely működésbe hozza a relét. A lekapcsolásnak 0,2 másodpercen belül meg kell történnie. Háromfázisú rendszerbe háromfázisú ÁVK építendő be.</a:t>
            </a:r>
            <a:endParaRPr lang="hu-HU" sz="2000" dirty="0"/>
          </a:p>
        </p:txBody>
      </p:sp>
    </p:spTree>
    <p:extLst>
      <p:ext uri="{BB962C8B-B14F-4D97-AF65-F5344CB8AC3E}">
        <p14:creationId xmlns:p14="http://schemas.microsoft.com/office/powerpoint/2010/main" val="36222775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404664"/>
            <a:ext cx="5086350" cy="260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églalap 1"/>
          <p:cNvSpPr/>
          <p:nvPr/>
        </p:nvSpPr>
        <p:spPr>
          <a:xfrm>
            <a:off x="323528" y="3059668"/>
            <a:ext cx="34238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b="1" dirty="0" smtClean="0"/>
              <a:t>Az "A" típusú áramvédő kapcsoló:</a:t>
            </a:r>
            <a:endParaRPr lang="hu-HU" b="1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770" y="3868493"/>
            <a:ext cx="123825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églalap 2"/>
          <p:cNvSpPr/>
          <p:nvPr/>
        </p:nvSpPr>
        <p:spPr>
          <a:xfrm>
            <a:off x="1995615" y="3467967"/>
            <a:ext cx="689785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dirty="0" smtClean="0"/>
              <a:t>A váltakozó áramú körökben alkalmazott különböző, félvezető, egyenirányító elemeket tartalmazó szabályozó elektronikák, mint a fényerőszabályzó, szükségessé teszik az „A” típusú áramvédő kapcsoló alkalmazását. Az "A" típusú áramvédő kapcsoló váltakozó áramra és pulzáló egyenáramra érzékeny.</a:t>
            </a:r>
            <a:endParaRPr lang="hu-HU" dirty="0"/>
          </a:p>
        </p:txBody>
      </p:sp>
      <p:sp>
        <p:nvSpPr>
          <p:cNvPr id="4" name="Téglalap 3"/>
          <p:cNvSpPr/>
          <p:nvPr/>
        </p:nvSpPr>
        <p:spPr>
          <a:xfrm>
            <a:off x="497770" y="4967035"/>
            <a:ext cx="35430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b="1" dirty="0" smtClean="0"/>
              <a:t>Az "AC" típusú áramvédő kapcsoló:</a:t>
            </a:r>
            <a:endParaRPr lang="hu-HU" b="1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770" y="5661248"/>
            <a:ext cx="123825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églalap 4"/>
          <p:cNvSpPr/>
          <p:nvPr/>
        </p:nvSpPr>
        <p:spPr>
          <a:xfrm>
            <a:off x="2286000" y="5661248"/>
            <a:ext cx="60304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dirty="0" smtClean="0"/>
              <a:t>Csak váltakozó áramú körben alkalmazható. Az "AC" típusú áramvédő kapcsoló csak szinuszos váltakozó áramra érzékeny.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8443029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467544" y="332656"/>
            <a:ext cx="33472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b="1" dirty="0" smtClean="0"/>
              <a:t>Szelektív áramvédő kapcsoló „S”:</a:t>
            </a:r>
            <a:endParaRPr lang="hu-HU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908720"/>
            <a:ext cx="123825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églalap 2"/>
          <p:cNvSpPr/>
          <p:nvPr/>
        </p:nvSpPr>
        <p:spPr>
          <a:xfrm>
            <a:off x="2411760" y="846331"/>
            <a:ext cx="66247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dirty="0" smtClean="0"/>
              <a:t>Az ilyen áramvédő kapcsolók S-jelöléssel vannak ellátva. A szelektív áramvédő kapcsolók késleltetéssel vannak ellátva, így ugyanarra a hiba áramra később kapcsol le, mint a hagyományos.</a:t>
            </a:r>
            <a:endParaRPr lang="hu-HU" dirty="0"/>
          </a:p>
        </p:txBody>
      </p:sp>
      <p:sp>
        <p:nvSpPr>
          <p:cNvPr id="4" name="Téglalap 3"/>
          <p:cNvSpPr/>
          <p:nvPr/>
        </p:nvSpPr>
        <p:spPr>
          <a:xfrm>
            <a:off x="611560" y="1916832"/>
            <a:ext cx="40380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b="1" dirty="0" smtClean="0"/>
              <a:t>Áramvédő kapcsolók pólusszám alapján:</a:t>
            </a:r>
            <a:endParaRPr lang="hu-HU" b="1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4356" y="3429000"/>
            <a:ext cx="5867400" cy="319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églalap 4"/>
          <p:cNvSpPr/>
          <p:nvPr/>
        </p:nvSpPr>
        <p:spPr>
          <a:xfrm>
            <a:off x="827584" y="2528029"/>
            <a:ext cx="79208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dirty="0" smtClean="0"/>
              <a:t>Pólusszám alapján lehet 2 pólusú és 4 pólusú. A 2 pólusú áramvédő kapcsoló L1+N, a 4 pólusú áramvédő kapcsoló L1+L2+L3+N.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2048408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395536" y="219998"/>
            <a:ext cx="38824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b="1" dirty="0" smtClean="0"/>
              <a:t>Áramvédő kapcsoló (Fi-Relé) bekötése:</a:t>
            </a:r>
            <a:endParaRPr lang="hu-HU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181" y="764704"/>
            <a:ext cx="4752528" cy="2016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églalap 2"/>
          <p:cNvSpPr/>
          <p:nvPr/>
        </p:nvSpPr>
        <p:spPr>
          <a:xfrm>
            <a:off x="397501" y="3082320"/>
            <a:ext cx="43712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b="1" dirty="0" smtClean="0"/>
              <a:t>Áramvédő kapcsoló (Fi-Relé) beazonosítása:</a:t>
            </a:r>
            <a:endParaRPr lang="hu-HU" b="1" dirty="0"/>
          </a:p>
        </p:txBody>
      </p:sp>
      <p:sp>
        <p:nvSpPr>
          <p:cNvPr id="4" name="Téglalap 3"/>
          <p:cNvSpPr/>
          <p:nvPr/>
        </p:nvSpPr>
        <p:spPr>
          <a:xfrm>
            <a:off x="417223" y="3573016"/>
            <a:ext cx="396044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dirty="0" smtClean="0"/>
              <a:t>1. Az áramvédő kapcsoló gyártója (ABB).</a:t>
            </a:r>
          </a:p>
          <a:p>
            <a:r>
              <a:rPr lang="hu-HU" dirty="0" smtClean="0"/>
              <a:t>2. A Fi-relé típusa.</a:t>
            </a:r>
          </a:p>
          <a:p>
            <a:r>
              <a:rPr lang="hu-HU" dirty="0" smtClean="0"/>
              <a:t>3. AC tipusú áramvédő kapcsoló.</a:t>
            </a:r>
          </a:p>
          <a:p>
            <a:r>
              <a:rPr lang="hu-HU" dirty="0" smtClean="0"/>
              <a:t>4. Névleges áram (25A).</a:t>
            </a:r>
          </a:p>
          <a:p>
            <a:r>
              <a:rPr lang="hu-HU" dirty="0" smtClean="0"/>
              <a:t>5. A Fi-Relé érzékenysége (0.3mA).</a:t>
            </a:r>
          </a:p>
          <a:p>
            <a:r>
              <a:rPr lang="hu-HU" dirty="0" smtClean="0"/>
              <a:t>6. Névleges üzemi feszültség (230V).</a:t>
            </a:r>
          </a:p>
          <a:p>
            <a:r>
              <a:rPr lang="hu-HU" dirty="0" smtClean="0"/>
              <a:t>7. Maximális megszakító képesség.</a:t>
            </a:r>
          </a:p>
          <a:p>
            <a:r>
              <a:rPr lang="hu-HU" dirty="0" smtClean="0"/>
              <a:t>8. Rövidzár tűrés 100A-s előtét biztosítékkal.</a:t>
            </a:r>
          </a:p>
          <a:p>
            <a:endParaRPr lang="hu-HU" dirty="0"/>
          </a:p>
          <a:p>
            <a:r>
              <a:rPr lang="hu-HU" dirty="0" smtClean="0">
                <a:hlinkClick r:id="rId3"/>
              </a:rPr>
              <a:t>http://megaohm.hu/index.php/vedokapcsolok/aramvedo-kapcsolo</a:t>
            </a:r>
            <a:endParaRPr lang="hu-HU" dirty="0"/>
          </a:p>
        </p:txBody>
      </p:sp>
      <p:sp>
        <p:nvSpPr>
          <p:cNvPr id="5" name="Téglalap 4"/>
          <p:cNvSpPr/>
          <p:nvPr/>
        </p:nvSpPr>
        <p:spPr>
          <a:xfrm>
            <a:off x="5148064" y="219998"/>
            <a:ext cx="388843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dirty="0" smtClean="0"/>
              <a:t>9. Maximális zárlati áram (10000A).</a:t>
            </a:r>
          </a:p>
          <a:p>
            <a:r>
              <a:rPr lang="hu-HU" dirty="0" smtClean="0"/>
              <a:t>10. Az áramvédő kapcsoló bekötési rajza.</a:t>
            </a:r>
          </a:p>
          <a:p>
            <a:r>
              <a:rPr lang="hu-HU" dirty="0" smtClean="0"/>
              <a:t>11. Hibaáram tesztgomb.</a:t>
            </a:r>
          </a:p>
          <a:p>
            <a:r>
              <a:rPr lang="hu-HU" dirty="0" smtClean="0"/>
              <a:t>12. Állapotjelző. Zöld: KI - Piros: BE</a:t>
            </a:r>
          </a:p>
          <a:p>
            <a:r>
              <a:rPr lang="hu-HU" dirty="0" smtClean="0"/>
              <a:t>13. Környezeti hőmérséklet minimális értéke -25°C.</a:t>
            </a:r>
          </a:p>
          <a:p>
            <a:r>
              <a:rPr lang="hu-HU" dirty="0" smtClean="0"/>
              <a:t>14. Kétálású kapcsolókar.</a:t>
            </a:r>
          </a:p>
          <a:p>
            <a:r>
              <a:rPr lang="hu-HU" dirty="0" smtClean="0"/>
              <a:t>15. Hálózati csatlakozás.</a:t>
            </a:r>
          </a:p>
          <a:p>
            <a:r>
              <a:rPr lang="hu-HU" dirty="0" smtClean="0"/>
              <a:t>16. Fogyasztói csatlakozás.</a:t>
            </a:r>
            <a:endParaRPr lang="hu-HU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749" y="2985404"/>
            <a:ext cx="2099643" cy="3814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94626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029768"/>
            <a:ext cx="6346825" cy="127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404664"/>
            <a:ext cx="3209925" cy="347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02287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441</Words>
  <Application>Microsoft Office PowerPoint</Application>
  <PresentationFormat>Diavetítés a képernyőre (4:3 oldalarány)</PresentationFormat>
  <Paragraphs>35</Paragraphs>
  <Slides>6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6</vt:i4>
      </vt:variant>
    </vt:vector>
  </HeadingPairs>
  <TitlesOfParts>
    <vt:vector size="7" baseType="lpstr">
      <vt:lpstr>Office-téma</vt:lpstr>
      <vt:lpstr>Áramvédő kapcsolók alkalmazása</vt:lpstr>
      <vt:lpstr>PowerPoint bemutató</vt:lpstr>
      <vt:lpstr>PowerPoint bemutató</vt:lpstr>
      <vt:lpstr>PowerPoint bemutató</vt:lpstr>
      <vt:lpstr>PowerPoint bemutató</vt:lpstr>
      <vt:lpstr>PowerPoint bemutató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Áramvédő kapcsolók alkalmazása</dc:title>
  <dc:creator>Csík Zoltán</dc:creator>
  <cp:lastModifiedBy>Csík Zoltán</cp:lastModifiedBy>
  <cp:revision>5</cp:revision>
  <dcterms:created xsi:type="dcterms:W3CDTF">2013-04-12T14:58:27Z</dcterms:created>
  <dcterms:modified xsi:type="dcterms:W3CDTF">2013-04-12T15:41:39Z</dcterms:modified>
</cp:coreProperties>
</file>