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hu-HU" smtClean="0"/>
              <a:t>Mintacím szerkesztése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u-HU" smtClean="0"/>
              <a:t>Alcím mintájának szerkesztése</a:t>
            </a:r>
            <a:endParaRPr kumimoji="0" lang="en-US"/>
          </a:p>
        </p:txBody>
      </p:sp>
      <p:sp>
        <p:nvSpPr>
          <p:cNvPr id="30" name="Date Placeholder 29"/>
          <p:cNvSpPr>
            <a:spLocks noGrp="1"/>
          </p:cNvSpPr>
          <p:nvPr>
            <p:ph type="dt" sz="half" idx="10"/>
          </p:nvPr>
        </p:nvSpPr>
        <p:spPr/>
        <p:txBody>
          <a:bodyPr/>
          <a:lstStyle/>
          <a:p>
            <a:fld id="{E063EC28-E770-4A21-AA2F-89A5D0191267}" type="datetimeFigureOut">
              <a:rPr lang="hu-HU" smtClean="0"/>
              <a:t>2012.09.16.</a:t>
            </a:fld>
            <a:endParaRPr lang="hu-HU" dirty="0"/>
          </a:p>
        </p:txBody>
      </p:sp>
      <p:sp>
        <p:nvSpPr>
          <p:cNvPr id="19" name="Footer Placeholder 18"/>
          <p:cNvSpPr>
            <a:spLocks noGrp="1"/>
          </p:cNvSpPr>
          <p:nvPr>
            <p:ph type="ftr" sz="quarter" idx="11"/>
          </p:nvPr>
        </p:nvSpPr>
        <p:spPr/>
        <p:txBody>
          <a:bodyPr/>
          <a:lstStyle/>
          <a:p>
            <a:endParaRPr lang="hu-HU" dirty="0"/>
          </a:p>
        </p:txBody>
      </p:sp>
      <p:sp>
        <p:nvSpPr>
          <p:cNvPr id="27" name="Slide Number Placeholder 26"/>
          <p:cNvSpPr>
            <a:spLocks noGrp="1"/>
          </p:cNvSpPr>
          <p:nvPr>
            <p:ph type="sldNum" sz="quarter" idx="12"/>
          </p:nvPr>
        </p:nvSpPr>
        <p:spPr/>
        <p:txBody>
          <a:bodyPr/>
          <a:lstStyle/>
          <a:p>
            <a:fld id="{B6C672D4-3929-4413-AA71-A8835988D575}" type="slidenum">
              <a:rPr lang="hu-HU" smtClean="0"/>
              <a:t>‹#›</a:t>
            </a:fld>
            <a:endParaRPr lang="hu-HU"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hu-HU" smtClean="0"/>
              <a:t>Mintacím szerkesztése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ate Placeholder 3"/>
          <p:cNvSpPr>
            <a:spLocks noGrp="1"/>
          </p:cNvSpPr>
          <p:nvPr>
            <p:ph type="dt" sz="half" idx="10"/>
          </p:nvPr>
        </p:nvSpPr>
        <p:spPr/>
        <p:txBody>
          <a:bodyPr/>
          <a:lstStyle/>
          <a:p>
            <a:fld id="{E063EC28-E770-4A21-AA2F-89A5D0191267}" type="datetimeFigureOut">
              <a:rPr lang="hu-HU" smtClean="0"/>
              <a:t>2012.09.16.</a:t>
            </a:fld>
            <a:endParaRPr lang="hu-HU" dirty="0"/>
          </a:p>
        </p:txBody>
      </p:sp>
      <p:sp>
        <p:nvSpPr>
          <p:cNvPr id="5" name="Footer Placeholder 4"/>
          <p:cNvSpPr>
            <a:spLocks noGrp="1"/>
          </p:cNvSpPr>
          <p:nvPr>
            <p:ph type="ftr" sz="quarter" idx="11"/>
          </p:nvPr>
        </p:nvSpPr>
        <p:spPr/>
        <p:txBody>
          <a:bodyPr/>
          <a:lstStyle/>
          <a:p>
            <a:endParaRPr lang="hu-HU" dirty="0"/>
          </a:p>
        </p:txBody>
      </p:sp>
      <p:sp>
        <p:nvSpPr>
          <p:cNvPr id="6" name="Slide Number Placeholder 5"/>
          <p:cNvSpPr>
            <a:spLocks noGrp="1"/>
          </p:cNvSpPr>
          <p:nvPr>
            <p:ph type="sldNum" sz="quarter" idx="12"/>
          </p:nvPr>
        </p:nvSpPr>
        <p:spPr/>
        <p:txBody>
          <a:bodyPr/>
          <a:lstStyle/>
          <a:p>
            <a:fld id="{B6C672D4-3929-4413-AA71-A8835988D575}" type="slidenum">
              <a:rPr lang="hu-HU" smtClean="0"/>
              <a:t>‹#›</a:t>
            </a:fld>
            <a:endParaRPr lang="hu-H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hu-HU" smtClean="0"/>
              <a:t>Mintacím szerkesztése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ate Placeholder 3"/>
          <p:cNvSpPr>
            <a:spLocks noGrp="1"/>
          </p:cNvSpPr>
          <p:nvPr>
            <p:ph type="dt" sz="half" idx="10"/>
          </p:nvPr>
        </p:nvSpPr>
        <p:spPr/>
        <p:txBody>
          <a:bodyPr/>
          <a:lstStyle/>
          <a:p>
            <a:fld id="{E063EC28-E770-4A21-AA2F-89A5D0191267}" type="datetimeFigureOut">
              <a:rPr lang="hu-HU" smtClean="0"/>
              <a:t>2012.09.16.</a:t>
            </a:fld>
            <a:endParaRPr lang="hu-HU" dirty="0"/>
          </a:p>
        </p:txBody>
      </p:sp>
      <p:sp>
        <p:nvSpPr>
          <p:cNvPr id="5" name="Footer Placeholder 4"/>
          <p:cNvSpPr>
            <a:spLocks noGrp="1"/>
          </p:cNvSpPr>
          <p:nvPr>
            <p:ph type="ftr" sz="quarter" idx="11"/>
          </p:nvPr>
        </p:nvSpPr>
        <p:spPr/>
        <p:txBody>
          <a:bodyPr/>
          <a:lstStyle/>
          <a:p>
            <a:endParaRPr lang="hu-HU" dirty="0"/>
          </a:p>
        </p:txBody>
      </p:sp>
      <p:sp>
        <p:nvSpPr>
          <p:cNvPr id="6" name="Slide Number Placeholder 5"/>
          <p:cNvSpPr>
            <a:spLocks noGrp="1"/>
          </p:cNvSpPr>
          <p:nvPr>
            <p:ph type="sldNum" sz="quarter" idx="12"/>
          </p:nvPr>
        </p:nvSpPr>
        <p:spPr/>
        <p:txBody>
          <a:bodyPr/>
          <a:lstStyle/>
          <a:p>
            <a:fld id="{B6C672D4-3929-4413-AA71-A8835988D575}" type="slidenum">
              <a:rPr lang="hu-HU" smtClean="0"/>
              <a:t>‹#›</a:t>
            </a:fld>
            <a:endParaRPr lang="hu-H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hu-HU" smtClean="0"/>
              <a:t>Mintacím szerkesztése</a:t>
            </a:r>
            <a:endParaRPr kumimoji="0" lang="en-US"/>
          </a:p>
        </p:txBody>
      </p:sp>
      <p:sp>
        <p:nvSpPr>
          <p:cNvPr id="3" name="Content Placeholder 2"/>
          <p:cNvSpPr>
            <a:spLocks noGrp="1"/>
          </p:cNvSpPr>
          <p:nvPr>
            <p:ph idx="1"/>
          </p:nvPr>
        </p:nvSpPr>
        <p:spPr/>
        <p:txBody>
          <a:body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ate Placeholder 3"/>
          <p:cNvSpPr>
            <a:spLocks noGrp="1"/>
          </p:cNvSpPr>
          <p:nvPr>
            <p:ph type="dt" sz="half" idx="10"/>
          </p:nvPr>
        </p:nvSpPr>
        <p:spPr/>
        <p:txBody>
          <a:bodyPr/>
          <a:lstStyle/>
          <a:p>
            <a:fld id="{E063EC28-E770-4A21-AA2F-89A5D0191267}" type="datetimeFigureOut">
              <a:rPr lang="hu-HU" smtClean="0"/>
              <a:t>2012.09.16.</a:t>
            </a:fld>
            <a:endParaRPr lang="hu-HU" dirty="0"/>
          </a:p>
        </p:txBody>
      </p:sp>
      <p:sp>
        <p:nvSpPr>
          <p:cNvPr id="5" name="Footer Placeholder 4"/>
          <p:cNvSpPr>
            <a:spLocks noGrp="1"/>
          </p:cNvSpPr>
          <p:nvPr>
            <p:ph type="ftr" sz="quarter" idx="11"/>
          </p:nvPr>
        </p:nvSpPr>
        <p:spPr/>
        <p:txBody>
          <a:bodyPr/>
          <a:lstStyle/>
          <a:p>
            <a:endParaRPr lang="hu-HU" dirty="0"/>
          </a:p>
        </p:txBody>
      </p:sp>
      <p:sp>
        <p:nvSpPr>
          <p:cNvPr id="6" name="Slide Number Placeholder 5"/>
          <p:cNvSpPr>
            <a:spLocks noGrp="1"/>
          </p:cNvSpPr>
          <p:nvPr>
            <p:ph type="sldNum" sz="quarter" idx="12"/>
          </p:nvPr>
        </p:nvSpPr>
        <p:spPr/>
        <p:txBody>
          <a:bodyPr/>
          <a:lstStyle/>
          <a:p>
            <a:fld id="{B6C672D4-3929-4413-AA71-A8835988D575}" type="slidenum">
              <a:rPr lang="hu-HU" smtClean="0"/>
              <a:t>‹#›</a:t>
            </a:fld>
            <a:endParaRPr lang="hu-H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hu-HU" smtClean="0"/>
              <a:t>Mintacím szerkesztése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u-HU" smtClean="0"/>
              <a:t>Mintaszöveg szerkesztése</a:t>
            </a:r>
          </a:p>
        </p:txBody>
      </p:sp>
      <p:sp>
        <p:nvSpPr>
          <p:cNvPr id="4" name="Date Placeholder 3"/>
          <p:cNvSpPr>
            <a:spLocks noGrp="1"/>
          </p:cNvSpPr>
          <p:nvPr>
            <p:ph type="dt" sz="half" idx="10"/>
          </p:nvPr>
        </p:nvSpPr>
        <p:spPr/>
        <p:txBody>
          <a:bodyPr/>
          <a:lstStyle/>
          <a:p>
            <a:fld id="{E063EC28-E770-4A21-AA2F-89A5D0191267}" type="datetimeFigureOut">
              <a:rPr lang="hu-HU" smtClean="0"/>
              <a:t>2012.09.16.</a:t>
            </a:fld>
            <a:endParaRPr lang="hu-HU" dirty="0"/>
          </a:p>
        </p:txBody>
      </p:sp>
      <p:sp>
        <p:nvSpPr>
          <p:cNvPr id="5" name="Footer Placeholder 4"/>
          <p:cNvSpPr>
            <a:spLocks noGrp="1"/>
          </p:cNvSpPr>
          <p:nvPr>
            <p:ph type="ftr" sz="quarter" idx="11"/>
          </p:nvPr>
        </p:nvSpPr>
        <p:spPr/>
        <p:txBody>
          <a:bodyPr/>
          <a:lstStyle/>
          <a:p>
            <a:endParaRPr lang="hu-HU" dirty="0"/>
          </a:p>
        </p:txBody>
      </p:sp>
      <p:sp>
        <p:nvSpPr>
          <p:cNvPr id="6" name="Slide Number Placeholder 5"/>
          <p:cNvSpPr>
            <a:spLocks noGrp="1"/>
          </p:cNvSpPr>
          <p:nvPr>
            <p:ph type="sldNum" sz="quarter" idx="12"/>
          </p:nvPr>
        </p:nvSpPr>
        <p:spPr/>
        <p:txBody>
          <a:bodyPr/>
          <a:lstStyle/>
          <a:p>
            <a:fld id="{B6C672D4-3929-4413-AA71-A8835988D575}" type="slidenum">
              <a:rPr lang="hu-HU" smtClean="0"/>
              <a:t>‹#›</a:t>
            </a:fld>
            <a:endParaRPr lang="hu-HU"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hu-HU" smtClean="0"/>
              <a:t>Mintacím szerkesztése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5" name="Date Placeholder 4"/>
          <p:cNvSpPr>
            <a:spLocks noGrp="1"/>
          </p:cNvSpPr>
          <p:nvPr>
            <p:ph type="dt" sz="half" idx="10"/>
          </p:nvPr>
        </p:nvSpPr>
        <p:spPr/>
        <p:txBody>
          <a:bodyPr/>
          <a:lstStyle/>
          <a:p>
            <a:fld id="{E063EC28-E770-4A21-AA2F-89A5D0191267}" type="datetimeFigureOut">
              <a:rPr lang="hu-HU" smtClean="0"/>
              <a:t>2012.09.16.</a:t>
            </a:fld>
            <a:endParaRPr lang="hu-HU" dirty="0"/>
          </a:p>
        </p:txBody>
      </p:sp>
      <p:sp>
        <p:nvSpPr>
          <p:cNvPr id="6" name="Footer Placeholder 5"/>
          <p:cNvSpPr>
            <a:spLocks noGrp="1"/>
          </p:cNvSpPr>
          <p:nvPr>
            <p:ph type="ftr" sz="quarter" idx="11"/>
          </p:nvPr>
        </p:nvSpPr>
        <p:spPr/>
        <p:txBody>
          <a:bodyPr/>
          <a:lstStyle/>
          <a:p>
            <a:endParaRPr lang="hu-HU" dirty="0"/>
          </a:p>
        </p:txBody>
      </p:sp>
      <p:sp>
        <p:nvSpPr>
          <p:cNvPr id="7" name="Slide Number Placeholder 6"/>
          <p:cNvSpPr>
            <a:spLocks noGrp="1"/>
          </p:cNvSpPr>
          <p:nvPr>
            <p:ph type="sldNum" sz="quarter" idx="12"/>
          </p:nvPr>
        </p:nvSpPr>
        <p:spPr/>
        <p:txBody>
          <a:bodyPr/>
          <a:lstStyle/>
          <a:p>
            <a:fld id="{B6C672D4-3929-4413-AA71-A8835988D575}" type="slidenum">
              <a:rPr lang="hu-HU" smtClean="0"/>
              <a:t>‹#›</a:t>
            </a:fld>
            <a:endParaRPr lang="hu-H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hu-HU" smtClean="0"/>
              <a:t>Mintacím szerkesztése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hu-HU" smtClean="0"/>
              <a:t>Mintaszöveg szerkesztése</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hu-HU" smtClean="0"/>
              <a:t>Mintaszöveg szerkesztése</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7" name="Date Placeholder 6"/>
          <p:cNvSpPr>
            <a:spLocks noGrp="1"/>
          </p:cNvSpPr>
          <p:nvPr>
            <p:ph type="dt" sz="half" idx="10"/>
          </p:nvPr>
        </p:nvSpPr>
        <p:spPr/>
        <p:txBody>
          <a:bodyPr/>
          <a:lstStyle/>
          <a:p>
            <a:fld id="{E063EC28-E770-4A21-AA2F-89A5D0191267}" type="datetimeFigureOut">
              <a:rPr lang="hu-HU" smtClean="0"/>
              <a:t>2012.09.16.</a:t>
            </a:fld>
            <a:endParaRPr lang="hu-HU" dirty="0"/>
          </a:p>
        </p:txBody>
      </p:sp>
      <p:sp>
        <p:nvSpPr>
          <p:cNvPr id="8" name="Footer Placeholder 7"/>
          <p:cNvSpPr>
            <a:spLocks noGrp="1"/>
          </p:cNvSpPr>
          <p:nvPr>
            <p:ph type="ftr" sz="quarter" idx="11"/>
          </p:nvPr>
        </p:nvSpPr>
        <p:spPr/>
        <p:txBody>
          <a:bodyPr/>
          <a:lstStyle/>
          <a:p>
            <a:endParaRPr lang="hu-HU" dirty="0"/>
          </a:p>
        </p:txBody>
      </p:sp>
      <p:sp>
        <p:nvSpPr>
          <p:cNvPr id="9" name="Slide Number Placeholder 8"/>
          <p:cNvSpPr>
            <a:spLocks noGrp="1"/>
          </p:cNvSpPr>
          <p:nvPr>
            <p:ph type="sldNum" sz="quarter" idx="12"/>
          </p:nvPr>
        </p:nvSpPr>
        <p:spPr/>
        <p:txBody>
          <a:bodyPr/>
          <a:lstStyle/>
          <a:p>
            <a:fld id="{B6C672D4-3929-4413-AA71-A8835988D575}" type="slidenum">
              <a:rPr lang="hu-HU" smtClean="0"/>
              <a:t>‹#›</a:t>
            </a:fld>
            <a:endParaRPr lang="hu-H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hu-HU" smtClean="0"/>
              <a:t>Mintacím szerkesztése</a:t>
            </a:r>
            <a:endParaRPr kumimoji="0" lang="en-US"/>
          </a:p>
        </p:txBody>
      </p:sp>
      <p:sp>
        <p:nvSpPr>
          <p:cNvPr id="3" name="Date Placeholder 2"/>
          <p:cNvSpPr>
            <a:spLocks noGrp="1"/>
          </p:cNvSpPr>
          <p:nvPr>
            <p:ph type="dt" sz="half" idx="10"/>
          </p:nvPr>
        </p:nvSpPr>
        <p:spPr/>
        <p:txBody>
          <a:bodyPr/>
          <a:lstStyle/>
          <a:p>
            <a:fld id="{E063EC28-E770-4A21-AA2F-89A5D0191267}" type="datetimeFigureOut">
              <a:rPr lang="hu-HU" smtClean="0"/>
              <a:t>2012.09.16.</a:t>
            </a:fld>
            <a:endParaRPr lang="hu-HU" dirty="0"/>
          </a:p>
        </p:txBody>
      </p:sp>
      <p:sp>
        <p:nvSpPr>
          <p:cNvPr id="4" name="Footer Placeholder 3"/>
          <p:cNvSpPr>
            <a:spLocks noGrp="1"/>
          </p:cNvSpPr>
          <p:nvPr>
            <p:ph type="ftr" sz="quarter" idx="11"/>
          </p:nvPr>
        </p:nvSpPr>
        <p:spPr/>
        <p:txBody>
          <a:bodyPr/>
          <a:lstStyle/>
          <a:p>
            <a:endParaRPr lang="hu-HU" dirty="0"/>
          </a:p>
        </p:txBody>
      </p:sp>
      <p:sp>
        <p:nvSpPr>
          <p:cNvPr id="5" name="Slide Number Placeholder 4"/>
          <p:cNvSpPr>
            <a:spLocks noGrp="1"/>
          </p:cNvSpPr>
          <p:nvPr>
            <p:ph type="sldNum" sz="quarter" idx="12"/>
          </p:nvPr>
        </p:nvSpPr>
        <p:spPr/>
        <p:txBody>
          <a:bodyPr/>
          <a:lstStyle/>
          <a:p>
            <a:fld id="{B6C672D4-3929-4413-AA71-A8835988D575}" type="slidenum">
              <a:rPr lang="hu-HU" smtClean="0"/>
              <a:t>‹#›</a:t>
            </a:fld>
            <a:endParaRPr lang="hu-H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63EC28-E770-4A21-AA2F-89A5D0191267}" type="datetimeFigureOut">
              <a:rPr lang="hu-HU" smtClean="0"/>
              <a:t>2012.09.16.</a:t>
            </a:fld>
            <a:endParaRPr lang="hu-HU" dirty="0"/>
          </a:p>
        </p:txBody>
      </p:sp>
      <p:sp>
        <p:nvSpPr>
          <p:cNvPr id="3" name="Footer Placeholder 2"/>
          <p:cNvSpPr>
            <a:spLocks noGrp="1"/>
          </p:cNvSpPr>
          <p:nvPr>
            <p:ph type="ftr" sz="quarter" idx="11"/>
          </p:nvPr>
        </p:nvSpPr>
        <p:spPr/>
        <p:txBody>
          <a:bodyPr/>
          <a:lstStyle/>
          <a:p>
            <a:endParaRPr lang="hu-HU" dirty="0"/>
          </a:p>
        </p:txBody>
      </p:sp>
      <p:sp>
        <p:nvSpPr>
          <p:cNvPr id="4" name="Slide Number Placeholder 3"/>
          <p:cNvSpPr>
            <a:spLocks noGrp="1"/>
          </p:cNvSpPr>
          <p:nvPr>
            <p:ph type="sldNum" sz="quarter" idx="12"/>
          </p:nvPr>
        </p:nvSpPr>
        <p:spPr/>
        <p:txBody>
          <a:bodyPr/>
          <a:lstStyle/>
          <a:p>
            <a:fld id="{B6C672D4-3929-4413-AA71-A8835988D575}" type="slidenum">
              <a:rPr lang="hu-HU" smtClean="0"/>
              <a:t>‹#›</a:t>
            </a:fld>
            <a:endParaRPr lang="hu-H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hu-HU" smtClean="0"/>
              <a:t>Mintacím szerkesztése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hu-HU" smtClean="0"/>
              <a:t>Mintaszöveg szerkesztése</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5" name="Date Placeholder 4"/>
          <p:cNvSpPr>
            <a:spLocks noGrp="1"/>
          </p:cNvSpPr>
          <p:nvPr>
            <p:ph type="dt" sz="half" idx="10"/>
          </p:nvPr>
        </p:nvSpPr>
        <p:spPr/>
        <p:txBody>
          <a:bodyPr/>
          <a:lstStyle/>
          <a:p>
            <a:fld id="{E063EC28-E770-4A21-AA2F-89A5D0191267}" type="datetimeFigureOut">
              <a:rPr lang="hu-HU" smtClean="0"/>
              <a:t>2012.09.16.</a:t>
            </a:fld>
            <a:endParaRPr lang="hu-HU" dirty="0"/>
          </a:p>
        </p:txBody>
      </p:sp>
      <p:sp>
        <p:nvSpPr>
          <p:cNvPr id="6" name="Footer Placeholder 5"/>
          <p:cNvSpPr>
            <a:spLocks noGrp="1"/>
          </p:cNvSpPr>
          <p:nvPr>
            <p:ph type="ftr" sz="quarter" idx="11"/>
          </p:nvPr>
        </p:nvSpPr>
        <p:spPr/>
        <p:txBody>
          <a:bodyPr/>
          <a:lstStyle/>
          <a:p>
            <a:endParaRPr lang="hu-HU" dirty="0"/>
          </a:p>
        </p:txBody>
      </p:sp>
      <p:sp>
        <p:nvSpPr>
          <p:cNvPr id="7" name="Slide Number Placeholder 6"/>
          <p:cNvSpPr>
            <a:spLocks noGrp="1"/>
          </p:cNvSpPr>
          <p:nvPr>
            <p:ph type="sldNum" sz="quarter" idx="12"/>
          </p:nvPr>
        </p:nvSpPr>
        <p:spPr/>
        <p:txBody>
          <a:bodyPr/>
          <a:lstStyle/>
          <a:p>
            <a:fld id="{B6C672D4-3929-4413-AA71-A8835988D575}" type="slidenum">
              <a:rPr lang="hu-HU" smtClean="0"/>
              <a:t>‹#›</a:t>
            </a:fld>
            <a:endParaRPr lang="hu-H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ép képaláírással">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hu-HU" smtClean="0"/>
              <a:t>Mintacím szerkesztése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hu-HU" smtClean="0"/>
              <a:t>Mintaszöveg szerkesztése</a:t>
            </a:r>
          </a:p>
        </p:txBody>
      </p:sp>
      <p:sp>
        <p:nvSpPr>
          <p:cNvPr id="5" name="Date Placeholder 4"/>
          <p:cNvSpPr>
            <a:spLocks noGrp="1"/>
          </p:cNvSpPr>
          <p:nvPr>
            <p:ph type="dt" sz="half" idx="10"/>
          </p:nvPr>
        </p:nvSpPr>
        <p:spPr/>
        <p:txBody>
          <a:bodyPr/>
          <a:lstStyle/>
          <a:p>
            <a:fld id="{E063EC28-E770-4A21-AA2F-89A5D0191267}" type="datetimeFigureOut">
              <a:rPr lang="hu-HU" smtClean="0"/>
              <a:t>2012.09.16.</a:t>
            </a:fld>
            <a:endParaRPr lang="hu-HU" dirty="0"/>
          </a:p>
        </p:txBody>
      </p:sp>
      <p:sp>
        <p:nvSpPr>
          <p:cNvPr id="6" name="Footer Placeholder 5"/>
          <p:cNvSpPr>
            <a:spLocks noGrp="1"/>
          </p:cNvSpPr>
          <p:nvPr>
            <p:ph type="ftr" sz="quarter" idx="11"/>
          </p:nvPr>
        </p:nvSpPr>
        <p:spPr/>
        <p:txBody>
          <a:bodyPr/>
          <a:lstStyle/>
          <a:p>
            <a:endParaRPr lang="hu-HU" dirty="0"/>
          </a:p>
        </p:txBody>
      </p:sp>
      <p:sp>
        <p:nvSpPr>
          <p:cNvPr id="7" name="Slide Number Placeholder 6"/>
          <p:cNvSpPr>
            <a:spLocks noGrp="1"/>
          </p:cNvSpPr>
          <p:nvPr>
            <p:ph type="sldNum" sz="quarter" idx="12"/>
          </p:nvPr>
        </p:nvSpPr>
        <p:spPr>
          <a:xfrm>
            <a:off x="8077200" y="6356350"/>
            <a:ext cx="609600" cy="365125"/>
          </a:xfrm>
        </p:spPr>
        <p:txBody>
          <a:bodyPr/>
          <a:lstStyle/>
          <a:p>
            <a:fld id="{B6C672D4-3929-4413-AA71-A8835988D575}" type="slidenum">
              <a:rPr lang="hu-HU" smtClean="0"/>
              <a:t>‹#›</a:t>
            </a:fld>
            <a:endParaRPr lang="hu-HU"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hu-HU" dirty="0" smtClean="0"/>
              <a:t>Kép beszúrásához kattintson az ikonra</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hu-HU" smtClean="0"/>
              <a:t>Mintacím szerkesztése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hu-HU" smtClean="0"/>
              <a:t>Mintaszöveg szerkesztése</a:t>
            </a:r>
          </a:p>
          <a:p>
            <a:pPr lvl="1" eaLnBrk="1" latinLnBrk="0" hangingPunct="1"/>
            <a:r>
              <a:rPr kumimoji="0" lang="hu-HU" smtClean="0"/>
              <a:t>Második szint</a:t>
            </a:r>
          </a:p>
          <a:p>
            <a:pPr lvl="2" eaLnBrk="1" latinLnBrk="0" hangingPunct="1"/>
            <a:r>
              <a:rPr kumimoji="0" lang="hu-HU" smtClean="0"/>
              <a:t>Harmadik szint</a:t>
            </a:r>
          </a:p>
          <a:p>
            <a:pPr lvl="3" eaLnBrk="1" latinLnBrk="0" hangingPunct="1"/>
            <a:r>
              <a:rPr kumimoji="0" lang="hu-HU" smtClean="0"/>
              <a:t>Negyedik szint</a:t>
            </a:r>
          </a:p>
          <a:p>
            <a:pPr lvl="4" eaLnBrk="1" latinLnBrk="0" hangingPunct="1"/>
            <a:r>
              <a:rPr kumimoji="0" lang="hu-HU" smtClean="0"/>
              <a:t>Ötödik szint</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063EC28-E770-4A21-AA2F-89A5D0191267}" type="datetimeFigureOut">
              <a:rPr lang="hu-HU" smtClean="0"/>
              <a:t>2012.09.16.</a:t>
            </a:fld>
            <a:endParaRPr lang="hu-HU"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hu-HU"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C672D4-3929-4413-AA71-A8835988D575}" type="slidenum">
              <a:rPr lang="hu-HU" smtClean="0"/>
              <a:t>‹#›</a:t>
            </a:fld>
            <a:endParaRPr lang="hu-HU"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8.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7.xml"/><Relationship Id="rId1" Type="http://schemas.openxmlformats.org/officeDocument/2006/relationships/tags" Target="../tags/tag9.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7.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9.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7.xml"/><Relationship Id="rId1" Type="http://schemas.openxmlformats.org/officeDocument/2006/relationships/tags" Target="../tags/tag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611560" y="188640"/>
            <a:ext cx="7772400" cy="1470025"/>
          </a:xfrm>
        </p:spPr>
        <p:txBody>
          <a:bodyPr/>
          <a:lstStyle/>
          <a:p>
            <a:pPr algn="ctr"/>
            <a:r>
              <a:rPr lang="hu-HU" b="1" dirty="0">
                <a:solidFill>
                  <a:srgbClr val="0041A7"/>
                </a:solidFill>
                <a:effectLst>
                  <a:outerShdw blurRad="38100" dist="38100" dir="2700000" algn="tl">
                    <a:srgbClr val="C0C0C0"/>
                  </a:outerShdw>
                </a:effectLst>
              </a:rPr>
              <a:t>Irányítástechnika</a:t>
            </a:r>
            <a:endParaRPr lang="hu-HU" dirty="0"/>
          </a:p>
        </p:txBody>
      </p:sp>
      <p:sp>
        <p:nvSpPr>
          <p:cNvPr id="3" name="Alcím 2"/>
          <p:cNvSpPr>
            <a:spLocks noGrp="1"/>
          </p:cNvSpPr>
          <p:nvPr>
            <p:ph type="subTitle" idx="1"/>
          </p:nvPr>
        </p:nvSpPr>
        <p:spPr/>
        <p:txBody>
          <a:bodyPr/>
          <a:lstStyle/>
          <a:p>
            <a:pPr lvl="0" algn="ctr">
              <a:defRPr/>
            </a:pPr>
            <a:r>
              <a:rPr lang="hu-HU" sz="2400" b="1" dirty="0">
                <a:solidFill>
                  <a:srgbClr val="0041A7"/>
                </a:solidFill>
                <a:latin typeface="Arial" charset="0"/>
              </a:rPr>
              <a:t>Vezérlés, szabályozás, automatizálás</a:t>
            </a:r>
          </a:p>
          <a:p>
            <a:endParaRPr lang="hu-HU" dirty="0"/>
          </a:p>
        </p:txBody>
      </p:sp>
      <p:sp>
        <p:nvSpPr>
          <p:cNvPr id="4" name="Téglalap 3"/>
          <p:cNvSpPr/>
          <p:nvPr/>
        </p:nvSpPr>
        <p:spPr>
          <a:xfrm>
            <a:off x="107504" y="6021288"/>
            <a:ext cx="4572000" cy="646331"/>
          </a:xfrm>
          <a:prstGeom prst="rect">
            <a:avLst/>
          </a:prstGeom>
        </p:spPr>
        <p:txBody>
          <a:bodyPr>
            <a:spAutoFit/>
          </a:bodyPr>
          <a:lstStyle/>
          <a:p>
            <a:pPr algn="just"/>
            <a:r>
              <a:rPr lang="hu-HU" dirty="0">
                <a:solidFill>
                  <a:srgbClr val="002060"/>
                </a:solidFill>
                <a:latin typeface="Arial" pitchFamily="34" charset="0"/>
                <a:cs typeface="Arial" pitchFamily="34" charset="0"/>
              </a:rPr>
              <a:t>Készítő: Csík Zoltán</a:t>
            </a:r>
          </a:p>
          <a:p>
            <a:pPr algn="just"/>
            <a:r>
              <a:rPr lang="hu-HU" dirty="0">
                <a:solidFill>
                  <a:srgbClr val="002060"/>
                </a:solidFill>
                <a:latin typeface="Arial" pitchFamily="34" charset="0"/>
                <a:cs typeface="Arial" pitchFamily="34" charset="0"/>
              </a:rPr>
              <a:t>Dátum:Dunaújváros.2011.09.20</a:t>
            </a:r>
          </a:p>
        </p:txBody>
      </p:sp>
    </p:spTree>
    <p:extLst>
      <p:ext uri="{BB962C8B-B14F-4D97-AF65-F5344CB8AC3E}">
        <p14:creationId xmlns:p14="http://schemas.microsoft.com/office/powerpoint/2010/main" val="4283537392"/>
      </p:ext>
    </p:extLst>
  </p:cSld>
  <p:clrMapOvr>
    <a:masterClrMapping/>
  </p:clrMapOvr>
  <mc:AlternateContent xmlns:mc="http://schemas.openxmlformats.org/markup-compatibility/2006" xmlns:p14="http://schemas.microsoft.com/office/powerpoint/2010/main">
    <mc:Choice Requires="p14">
      <p:transition spd="slow" p14:dur="2000" advTm="3377"/>
    </mc:Choice>
    <mc:Fallback xmlns="">
      <p:transition spd="slow" advTm="3377"/>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églalap 1"/>
          <p:cNvSpPr/>
          <p:nvPr/>
        </p:nvSpPr>
        <p:spPr>
          <a:xfrm>
            <a:off x="3205819" y="116632"/>
            <a:ext cx="1980029"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hu-HU" sz="3600" b="0" i="0" u="sng" strike="noStrike" kern="0" cap="none" spc="0" normalizeH="0" baseline="0" noProof="0" dirty="0" smtClean="0">
                <a:ln>
                  <a:noFill/>
                </a:ln>
                <a:solidFill>
                  <a:srgbClr val="CCECFF"/>
                </a:solidFill>
                <a:effectLst>
                  <a:outerShdw blurRad="38100" dist="38100" dir="2700000" algn="tl">
                    <a:srgbClr val="000000"/>
                  </a:outerShdw>
                </a:effectLst>
                <a:uLnTx/>
                <a:uFillTx/>
                <a:latin typeface="Arial"/>
                <a:ea typeface="+mj-ea"/>
                <a:cs typeface="+mj-cs"/>
              </a:rPr>
              <a:t>Vezérlés</a:t>
            </a:r>
            <a:endParaRPr kumimoji="0" lang="hu-HU" sz="3600" b="0" i="0" u="none" strike="noStrike" kern="0" cap="none" spc="0" normalizeH="0" baseline="0" noProof="0" dirty="0" smtClean="0">
              <a:ln>
                <a:noFill/>
              </a:ln>
              <a:solidFill>
                <a:sysClr val="windowText" lastClr="000000"/>
              </a:solidFill>
              <a:effectLst/>
              <a:uLnTx/>
              <a:uFillTx/>
            </a:endParaRPr>
          </a:p>
        </p:txBody>
      </p:sp>
      <p:sp>
        <p:nvSpPr>
          <p:cNvPr id="3" name="Téglalap 2"/>
          <p:cNvSpPr/>
          <p:nvPr/>
        </p:nvSpPr>
        <p:spPr>
          <a:xfrm>
            <a:off x="315629" y="836712"/>
            <a:ext cx="8496944" cy="840230"/>
          </a:xfrm>
          <a:prstGeom prst="rect">
            <a:avLst/>
          </a:prstGeom>
        </p:spPr>
        <p:txBody>
          <a:bodyPr wrap="square">
            <a:spAutoFit/>
          </a:bodyPr>
          <a:lstStyle/>
          <a:p>
            <a:pPr algn="just">
              <a:lnSpc>
                <a:spcPct val="90000"/>
              </a:lnSpc>
              <a:defRPr/>
            </a:pPr>
            <a:r>
              <a:rPr lang="hu-HU" dirty="0" smtClean="0">
                <a:solidFill>
                  <a:srgbClr val="FF0000"/>
                </a:solidFill>
              </a:rPr>
              <a:t>Fogalma: </a:t>
            </a:r>
            <a:r>
              <a:rPr lang="hu-HU" dirty="0" smtClean="0"/>
              <a:t>A </a:t>
            </a:r>
            <a:r>
              <a:rPr lang="hu-HU" dirty="0"/>
              <a:t>vezérlésnél az irányított berendezésből nem érkezik visszajelzés. A vezérlés hatáslánca nyílt. A beavatkozás után nem értesülünk a következményekről.</a:t>
            </a:r>
          </a:p>
          <a:p>
            <a:pPr algn="just">
              <a:lnSpc>
                <a:spcPct val="90000"/>
              </a:lnSpc>
              <a:defRPr/>
            </a:pPr>
            <a:r>
              <a:rPr lang="hu-HU" dirty="0">
                <a:solidFill>
                  <a:srgbClr val="FF0000"/>
                </a:solidFill>
              </a:rPr>
              <a:t>Feladata: </a:t>
            </a:r>
            <a:r>
              <a:rPr lang="hu-HU" dirty="0" smtClean="0">
                <a:solidFill>
                  <a:srgbClr val="FF0000"/>
                </a:solidFill>
              </a:rPr>
              <a:t> </a:t>
            </a:r>
            <a:r>
              <a:rPr lang="hu-HU" dirty="0" smtClean="0"/>
              <a:t>Az </a:t>
            </a:r>
            <a:r>
              <a:rPr lang="hu-HU" dirty="0"/>
              <a:t>indítás után egy műveletsor végrehajtása a eredménytől függetlenül.</a:t>
            </a:r>
          </a:p>
        </p:txBody>
      </p:sp>
      <p:sp>
        <p:nvSpPr>
          <p:cNvPr id="4" name="Téglalap 3"/>
          <p:cNvSpPr/>
          <p:nvPr/>
        </p:nvSpPr>
        <p:spPr>
          <a:xfrm>
            <a:off x="1909833" y="1676942"/>
            <a:ext cx="4572000" cy="830997"/>
          </a:xfrm>
          <a:prstGeom prst="rect">
            <a:avLst/>
          </a:prstGeom>
        </p:spPr>
        <p:txBody>
          <a:bodyP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hu-HU" sz="2400" b="0" i="0" u="sng" strike="noStrike" kern="0" cap="none" spc="0" normalizeH="0" baseline="0" noProof="0" dirty="0" smtClean="0">
                <a:ln>
                  <a:noFill/>
                </a:ln>
                <a:solidFill>
                  <a:srgbClr val="CCECFF"/>
                </a:solidFill>
                <a:effectLst>
                  <a:outerShdw blurRad="38100" dist="38100" dir="2700000" algn="tl">
                    <a:srgbClr val="000000"/>
                  </a:outerShdw>
                </a:effectLst>
                <a:uLnTx/>
                <a:uFillTx/>
                <a:latin typeface="Arial"/>
                <a:ea typeface="+mj-ea"/>
                <a:cs typeface="+mj-cs"/>
              </a:rPr>
              <a:t>A vezérlések fajtái (energia szerint)</a:t>
            </a:r>
            <a:endParaRPr kumimoji="0" lang="hu-HU" sz="2400" b="0" i="0" u="none" strike="noStrike" kern="0" cap="none" spc="0" normalizeH="0" baseline="0" noProof="0" dirty="0" smtClean="0">
              <a:ln>
                <a:noFill/>
              </a:ln>
              <a:solidFill>
                <a:sysClr val="windowText" lastClr="000000"/>
              </a:solidFill>
              <a:effectLst/>
              <a:uLnTx/>
              <a:uFillTx/>
            </a:endParaRPr>
          </a:p>
        </p:txBody>
      </p:sp>
      <p:sp>
        <p:nvSpPr>
          <p:cNvPr id="5" name="Téglalap 4"/>
          <p:cNvSpPr/>
          <p:nvPr/>
        </p:nvSpPr>
        <p:spPr>
          <a:xfrm>
            <a:off x="323528" y="2811310"/>
            <a:ext cx="8496944" cy="369332"/>
          </a:xfrm>
          <a:prstGeom prst="rect">
            <a:avLst/>
          </a:prstGeom>
        </p:spPr>
        <p:txBody>
          <a:bodyPr wrap="square">
            <a:spAutoFit/>
          </a:bodyPr>
          <a:lstStyle/>
          <a:p>
            <a:pPr>
              <a:defRPr/>
            </a:pPr>
            <a:r>
              <a:rPr lang="hu-HU" dirty="0" smtClean="0">
                <a:solidFill>
                  <a:srgbClr val="FF0000"/>
                </a:solidFill>
              </a:rPr>
              <a:t>                 </a:t>
            </a:r>
            <a:endParaRPr lang="hu-HU" dirty="0">
              <a:solidFill>
                <a:srgbClr val="FF0000"/>
              </a:solidFill>
            </a:endParaRPr>
          </a:p>
        </p:txBody>
      </p:sp>
      <p:sp>
        <p:nvSpPr>
          <p:cNvPr id="6" name="Téglalap 5"/>
          <p:cNvSpPr/>
          <p:nvPr/>
        </p:nvSpPr>
        <p:spPr>
          <a:xfrm>
            <a:off x="343253" y="2531661"/>
            <a:ext cx="8344052" cy="1421928"/>
          </a:xfrm>
          <a:prstGeom prst="rect">
            <a:avLst/>
          </a:prstGeom>
        </p:spPr>
        <p:txBody>
          <a:bodyPr wrap="square">
            <a:spAutoFit/>
          </a:bodyPr>
          <a:lstStyle/>
          <a:p>
            <a:pPr algn="just">
              <a:lnSpc>
                <a:spcPct val="80000"/>
              </a:lnSpc>
              <a:defRPr/>
            </a:pPr>
            <a:r>
              <a:rPr lang="hu-HU" u="sng" dirty="0">
                <a:solidFill>
                  <a:srgbClr val="FF0000"/>
                </a:solidFill>
              </a:rPr>
              <a:t>Pneumatikus energia</a:t>
            </a:r>
          </a:p>
          <a:p>
            <a:pPr algn="just">
              <a:lnSpc>
                <a:spcPct val="80000"/>
              </a:lnSpc>
              <a:defRPr/>
            </a:pPr>
            <a:r>
              <a:rPr lang="hu-HU" dirty="0"/>
              <a:t>Energiatárolás könnyű, közepes energiatovábbítási sebesség, magas energiaköltség.</a:t>
            </a:r>
          </a:p>
          <a:p>
            <a:pPr algn="just">
              <a:lnSpc>
                <a:spcPct val="80000"/>
              </a:lnSpc>
              <a:defRPr/>
            </a:pPr>
            <a:r>
              <a:rPr lang="hu-HU" dirty="0"/>
              <a:t>Egyenes vonalú mozgás egyszerű és olcsó, nagy működési sebesség is létrehozható, az erő viszonylag kicsi.</a:t>
            </a:r>
          </a:p>
          <a:p>
            <a:pPr algn="just">
              <a:lnSpc>
                <a:spcPct val="80000"/>
              </a:lnSpc>
              <a:defRPr/>
            </a:pPr>
            <a:r>
              <a:rPr lang="hu-HU" dirty="0"/>
              <a:t>Forgómozgás egyszerű, fordulatszám magas, a nyomaték viszonylag kicsi.</a:t>
            </a:r>
          </a:p>
          <a:p>
            <a:pPr algn="just">
              <a:lnSpc>
                <a:spcPct val="80000"/>
              </a:lnSpc>
              <a:defRPr/>
            </a:pPr>
            <a:r>
              <a:rPr lang="hu-HU" dirty="0"/>
              <a:t>Túlterhelés biztos elemek, természetes védelem.</a:t>
            </a:r>
          </a:p>
        </p:txBody>
      </p:sp>
      <p:sp>
        <p:nvSpPr>
          <p:cNvPr id="7" name="Téglalap 6"/>
          <p:cNvSpPr/>
          <p:nvPr/>
        </p:nvSpPr>
        <p:spPr>
          <a:xfrm>
            <a:off x="323528" y="3789040"/>
            <a:ext cx="8344052" cy="1200329"/>
          </a:xfrm>
          <a:prstGeom prst="rect">
            <a:avLst/>
          </a:prstGeom>
        </p:spPr>
        <p:txBody>
          <a:bodyPr wrap="square">
            <a:spAutoFit/>
          </a:bodyPr>
          <a:lstStyle/>
          <a:p>
            <a:pPr algn="just">
              <a:defRPr/>
            </a:pPr>
            <a:r>
              <a:rPr lang="hu-HU" u="sng" dirty="0">
                <a:solidFill>
                  <a:srgbClr val="FF0000"/>
                </a:solidFill>
              </a:rPr>
              <a:t>Hidraulikus energia</a:t>
            </a:r>
          </a:p>
          <a:p>
            <a:pPr algn="just">
              <a:defRPr/>
            </a:pPr>
            <a:r>
              <a:rPr lang="hu-HU" dirty="0"/>
              <a:t>Lassú továbbítás, rövid távolság, magas energia költség.</a:t>
            </a:r>
          </a:p>
          <a:p>
            <a:pPr algn="just">
              <a:defRPr/>
            </a:pPr>
            <a:r>
              <a:rPr lang="hu-HU" dirty="0"/>
              <a:t>Egyenes vonalú és forgómozgás létre hozása egyszerű.</a:t>
            </a:r>
          </a:p>
          <a:p>
            <a:pPr algn="just">
              <a:defRPr/>
            </a:pPr>
            <a:r>
              <a:rPr lang="hu-HU" dirty="0"/>
              <a:t>Hatásfok jó, nagy erők és </a:t>
            </a:r>
            <a:r>
              <a:rPr lang="hu-HU" dirty="0" smtClean="0"/>
              <a:t>nyomatékok.Tömítési </a:t>
            </a:r>
            <a:r>
              <a:rPr lang="hu-HU" dirty="0"/>
              <a:t>problémák.</a:t>
            </a:r>
          </a:p>
        </p:txBody>
      </p:sp>
      <p:sp>
        <p:nvSpPr>
          <p:cNvPr id="8" name="Téglalap 7"/>
          <p:cNvSpPr/>
          <p:nvPr/>
        </p:nvSpPr>
        <p:spPr>
          <a:xfrm>
            <a:off x="315627" y="4869160"/>
            <a:ext cx="8330241" cy="1588127"/>
          </a:xfrm>
          <a:prstGeom prst="rect">
            <a:avLst/>
          </a:prstGeom>
        </p:spPr>
        <p:txBody>
          <a:bodyPr wrap="square">
            <a:spAutoFit/>
          </a:bodyPr>
          <a:lstStyle/>
          <a:p>
            <a:pPr algn="just">
              <a:lnSpc>
                <a:spcPct val="90000"/>
              </a:lnSpc>
              <a:defRPr/>
            </a:pPr>
            <a:r>
              <a:rPr lang="hu-HU" u="sng" dirty="0">
                <a:solidFill>
                  <a:srgbClr val="FF0000"/>
                </a:solidFill>
              </a:rPr>
              <a:t>Villamos energia</a:t>
            </a:r>
          </a:p>
          <a:p>
            <a:pPr algn="just">
              <a:lnSpc>
                <a:spcPct val="90000"/>
              </a:lnSpc>
              <a:defRPr/>
            </a:pPr>
            <a:r>
              <a:rPr lang="hu-HU" dirty="0"/>
              <a:t>Gyors továbbítás, alacsony energia költség, nehézkes tárolás.</a:t>
            </a:r>
          </a:p>
          <a:p>
            <a:pPr algn="just">
              <a:lnSpc>
                <a:spcPct val="90000"/>
              </a:lnSpc>
              <a:defRPr/>
            </a:pPr>
            <a:r>
              <a:rPr lang="hu-HU" dirty="0"/>
              <a:t>Egyenes vonalú mozgás körülményes és drága.</a:t>
            </a:r>
          </a:p>
          <a:p>
            <a:pPr algn="just">
              <a:lnSpc>
                <a:spcPct val="90000"/>
              </a:lnSpc>
              <a:defRPr/>
            </a:pPr>
            <a:r>
              <a:rPr lang="hu-HU" dirty="0"/>
              <a:t>Forgó mozgás egyszerű, jó hatásfok.</a:t>
            </a:r>
          </a:p>
          <a:p>
            <a:pPr algn="just">
              <a:lnSpc>
                <a:spcPct val="90000"/>
              </a:lnSpc>
              <a:defRPr/>
            </a:pPr>
            <a:r>
              <a:rPr lang="hu-HU" dirty="0"/>
              <a:t>Fordulatszám- és nyomatékszabályozás költséges.</a:t>
            </a:r>
          </a:p>
          <a:p>
            <a:pPr algn="just">
              <a:lnSpc>
                <a:spcPct val="90000"/>
              </a:lnSpc>
              <a:defRPr/>
            </a:pPr>
            <a:r>
              <a:rPr lang="hu-HU" dirty="0"/>
              <a:t>Természetes védelem nincs.</a:t>
            </a:r>
          </a:p>
        </p:txBody>
      </p:sp>
    </p:spTree>
    <p:custDataLst>
      <p:tags r:id="rId1"/>
    </p:custDataLst>
    <p:extLst>
      <p:ext uri="{BB962C8B-B14F-4D97-AF65-F5344CB8AC3E}">
        <p14:creationId xmlns:p14="http://schemas.microsoft.com/office/powerpoint/2010/main" val="4065088056"/>
      </p:ext>
    </p:extLst>
  </p:cSld>
  <p:clrMapOvr>
    <a:masterClrMapping/>
  </p:clrMapOvr>
  <mc:AlternateContent xmlns:mc="http://schemas.openxmlformats.org/markup-compatibility/2006" xmlns:p14="http://schemas.microsoft.com/office/powerpoint/2010/main">
    <mc:Choice Requires="p14">
      <p:transition spd="slow" p14:dur="2000" advTm="66576"/>
    </mc:Choice>
    <mc:Fallback xmlns="">
      <p:transition spd="slow" advTm="6657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randombar(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4">
                                            <p:txEl>
                                              <p:pRg st="0" end="0"/>
                                            </p:txEl>
                                          </p:spTgt>
                                        </p:tgtEl>
                                        <p:attrNameLst>
                                          <p:attrName>style.visibility</p:attrName>
                                        </p:attrNameLst>
                                      </p:cBhvr>
                                      <p:to>
                                        <p:strVal val="visible"/>
                                      </p:to>
                                    </p:set>
                                    <p:animEffect transition="in" filter="randombar(horizontal)">
                                      <p:cBhvr>
                                        <p:cTn id="20" dur="500"/>
                                        <p:tgtEl>
                                          <p:spTgt spid="4">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Effect transition="in" filter="randombar(horizontal)">
                                      <p:cBhvr>
                                        <p:cTn id="25" dur="500"/>
                                        <p:tgtEl>
                                          <p:spTgt spid="6">
                                            <p:txEl>
                                              <p:pRg st="0" end="0"/>
                                            </p:txEl>
                                          </p:spTgt>
                                        </p:tgtEl>
                                      </p:cBhvr>
                                    </p:animEffect>
                                  </p:childTnLst>
                                </p:cTn>
                              </p:par>
                              <p:par>
                                <p:cTn id="26" presetID="14" presetClass="entr" presetSubtype="10" fill="hold" nodeType="withEffect">
                                  <p:stCondLst>
                                    <p:cond delay="0"/>
                                  </p:stCondLst>
                                  <p:childTnLst>
                                    <p:set>
                                      <p:cBhvr>
                                        <p:cTn id="27" dur="1" fill="hold">
                                          <p:stCondLst>
                                            <p:cond delay="0"/>
                                          </p:stCondLst>
                                        </p:cTn>
                                        <p:tgtEl>
                                          <p:spTgt spid="6">
                                            <p:txEl>
                                              <p:pRg st="1" end="1"/>
                                            </p:txEl>
                                          </p:spTgt>
                                        </p:tgtEl>
                                        <p:attrNameLst>
                                          <p:attrName>style.visibility</p:attrName>
                                        </p:attrNameLst>
                                      </p:cBhvr>
                                      <p:to>
                                        <p:strVal val="visible"/>
                                      </p:to>
                                    </p:set>
                                    <p:animEffect transition="in" filter="randombar(horizontal)">
                                      <p:cBhvr>
                                        <p:cTn id="28" dur="500"/>
                                        <p:tgtEl>
                                          <p:spTgt spid="6">
                                            <p:txEl>
                                              <p:pRg st="1" end="1"/>
                                            </p:txEl>
                                          </p:spTgt>
                                        </p:tgtEl>
                                      </p:cBhvr>
                                    </p:animEffect>
                                  </p:childTnLst>
                                </p:cTn>
                              </p:par>
                              <p:par>
                                <p:cTn id="29" presetID="14" presetClass="entr" presetSubtype="10" fill="hold" nodeType="withEffect">
                                  <p:stCondLst>
                                    <p:cond delay="0"/>
                                  </p:stCondLst>
                                  <p:childTnLst>
                                    <p:set>
                                      <p:cBhvr>
                                        <p:cTn id="30" dur="1" fill="hold">
                                          <p:stCondLst>
                                            <p:cond delay="0"/>
                                          </p:stCondLst>
                                        </p:cTn>
                                        <p:tgtEl>
                                          <p:spTgt spid="6">
                                            <p:txEl>
                                              <p:pRg st="2" end="2"/>
                                            </p:txEl>
                                          </p:spTgt>
                                        </p:tgtEl>
                                        <p:attrNameLst>
                                          <p:attrName>style.visibility</p:attrName>
                                        </p:attrNameLst>
                                      </p:cBhvr>
                                      <p:to>
                                        <p:strVal val="visible"/>
                                      </p:to>
                                    </p:set>
                                    <p:animEffect transition="in" filter="randombar(horizontal)">
                                      <p:cBhvr>
                                        <p:cTn id="31" dur="500"/>
                                        <p:tgtEl>
                                          <p:spTgt spid="6">
                                            <p:txEl>
                                              <p:pRg st="2" end="2"/>
                                            </p:txEl>
                                          </p:spTgt>
                                        </p:tgtEl>
                                      </p:cBhvr>
                                    </p:animEffect>
                                  </p:childTnLst>
                                </p:cTn>
                              </p:par>
                              <p:par>
                                <p:cTn id="32" presetID="14" presetClass="entr" presetSubtype="10" fill="hold" nodeType="withEffect">
                                  <p:stCondLst>
                                    <p:cond delay="0"/>
                                  </p:stCondLst>
                                  <p:childTnLst>
                                    <p:set>
                                      <p:cBhvr>
                                        <p:cTn id="33" dur="1" fill="hold">
                                          <p:stCondLst>
                                            <p:cond delay="0"/>
                                          </p:stCondLst>
                                        </p:cTn>
                                        <p:tgtEl>
                                          <p:spTgt spid="6">
                                            <p:txEl>
                                              <p:pRg st="3" end="3"/>
                                            </p:txEl>
                                          </p:spTgt>
                                        </p:tgtEl>
                                        <p:attrNameLst>
                                          <p:attrName>style.visibility</p:attrName>
                                        </p:attrNameLst>
                                      </p:cBhvr>
                                      <p:to>
                                        <p:strVal val="visible"/>
                                      </p:to>
                                    </p:set>
                                    <p:animEffect transition="in" filter="randombar(horizontal)">
                                      <p:cBhvr>
                                        <p:cTn id="34" dur="500"/>
                                        <p:tgtEl>
                                          <p:spTgt spid="6">
                                            <p:txEl>
                                              <p:pRg st="3" end="3"/>
                                            </p:txEl>
                                          </p:spTgt>
                                        </p:tgtEl>
                                      </p:cBhvr>
                                    </p:animEffect>
                                  </p:childTnLst>
                                </p:cTn>
                              </p:par>
                              <p:par>
                                <p:cTn id="35" presetID="14" presetClass="entr" presetSubtype="10" fill="hold" nodeType="withEffect">
                                  <p:stCondLst>
                                    <p:cond delay="0"/>
                                  </p:stCondLst>
                                  <p:childTnLst>
                                    <p:set>
                                      <p:cBhvr>
                                        <p:cTn id="36" dur="1" fill="hold">
                                          <p:stCondLst>
                                            <p:cond delay="0"/>
                                          </p:stCondLst>
                                        </p:cTn>
                                        <p:tgtEl>
                                          <p:spTgt spid="6">
                                            <p:txEl>
                                              <p:pRg st="4" end="4"/>
                                            </p:txEl>
                                          </p:spTgt>
                                        </p:tgtEl>
                                        <p:attrNameLst>
                                          <p:attrName>style.visibility</p:attrName>
                                        </p:attrNameLst>
                                      </p:cBhvr>
                                      <p:to>
                                        <p:strVal val="visible"/>
                                      </p:to>
                                    </p:set>
                                    <p:animEffect transition="in" filter="randombar(horizontal)">
                                      <p:cBhvr>
                                        <p:cTn id="37" dur="500"/>
                                        <p:tgtEl>
                                          <p:spTgt spid="6">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nodeType="clickEffect">
                                  <p:stCondLst>
                                    <p:cond delay="0"/>
                                  </p:stCondLst>
                                  <p:childTnLst>
                                    <p:set>
                                      <p:cBhvr>
                                        <p:cTn id="41" dur="1" fill="hold">
                                          <p:stCondLst>
                                            <p:cond delay="0"/>
                                          </p:stCondLst>
                                        </p:cTn>
                                        <p:tgtEl>
                                          <p:spTgt spid="7">
                                            <p:txEl>
                                              <p:pRg st="0" end="0"/>
                                            </p:txEl>
                                          </p:spTgt>
                                        </p:tgtEl>
                                        <p:attrNameLst>
                                          <p:attrName>style.visibility</p:attrName>
                                        </p:attrNameLst>
                                      </p:cBhvr>
                                      <p:to>
                                        <p:strVal val="visible"/>
                                      </p:to>
                                    </p:set>
                                    <p:animEffect transition="in" filter="randombar(horizontal)">
                                      <p:cBhvr>
                                        <p:cTn id="42" dur="500"/>
                                        <p:tgtEl>
                                          <p:spTgt spid="7">
                                            <p:txEl>
                                              <p:pRg st="0" end="0"/>
                                            </p:txEl>
                                          </p:spTgt>
                                        </p:tgtEl>
                                      </p:cBhvr>
                                    </p:animEffect>
                                  </p:childTnLst>
                                </p:cTn>
                              </p:par>
                              <p:par>
                                <p:cTn id="43" presetID="14" presetClass="entr" presetSubtype="10" fill="hold" nodeType="withEffect">
                                  <p:stCondLst>
                                    <p:cond delay="0"/>
                                  </p:stCondLst>
                                  <p:childTnLst>
                                    <p:set>
                                      <p:cBhvr>
                                        <p:cTn id="44" dur="1" fill="hold">
                                          <p:stCondLst>
                                            <p:cond delay="0"/>
                                          </p:stCondLst>
                                        </p:cTn>
                                        <p:tgtEl>
                                          <p:spTgt spid="7">
                                            <p:txEl>
                                              <p:pRg st="1" end="1"/>
                                            </p:txEl>
                                          </p:spTgt>
                                        </p:tgtEl>
                                        <p:attrNameLst>
                                          <p:attrName>style.visibility</p:attrName>
                                        </p:attrNameLst>
                                      </p:cBhvr>
                                      <p:to>
                                        <p:strVal val="visible"/>
                                      </p:to>
                                    </p:set>
                                    <p:animEffect transition="in" filter="randombar(horizontal)">
                                      <p:cBhvr>
                                        <p:cTn id="45" dur="500"/>
                                        <p:tgtEl>
                                          <p:spTgt spid="7">
                                            <p:txEl>
                                              <p:pRg st="1" end="1"/>
                                            </p:txEl>
                                          </p:spTgt>
                                        </p:tgtEl>
                                      </p:cBhvr>
                                    </p:animEffect>
                                  </p:childTnLst>
                                </p:cTn>
                              </p:par>
                              <p:par>
                                <p:cTn id="46" presetID="14" presetClass="entr" presetSubtype="10" fill="hold" nodeType="withEffect">
                                  <p:stCondLst>
                                    <p:cond delay="0"/>
                                  </p:stCondLst>
                                  <p:childTnLst>
                                    <p:set>
                                      <p:cBhvr>
                                        <p:cTn id="47" dur="1" fill="hold">
                                          <p:stCondLst>
                                            <p:cond delay="0"/>
                                          </p:stCondLst>
                                        </p:cTn>
                                        <p:tgtEl>
                                          <p:spTgt spid="7">
                                            <p:txEl>
                                              <p:pRg st="2" end="2"/>
                                            </p:txEl>
                                          </p:spTgt>
                                        </p:tgtEl>
                                        <p:attrNameLst>
                                          <p:attrName>style.visibility</p:attrName>
                                        </p:attrNameLst>
                                      </p:cBhvr>
                                      <p:to>
                                        <p:strVal val="visible"/>
                                      </p:to>
                                    </p:set>
                                    <p:animEffect transition="in" filter="randombar(horizontal)">
                                      <p:cBhvr>
                                        <p:cTn id="48" dur="500"/>
                                        <p:tgtEl>
                                          <p:spTgt spid="7">
                                            <p:txEl>
                                              <p:pRg st="2" end="2"/>
                                            </p:txEl>
                                          </p:spTgt>
                                        </p:tgtEl>
                                      </p:cBhvr>
                                    </p:animEffect>
                                  </p:childTnLst>
                                </p:cTn>
                              </p:par>
                              <p:par>
                                <p:cTn id="49" presetID="14" presetClass="entr" presetSubtype="10" fill="hold" nodeType="withEffect">
                                  <p:stCondLst>
                                    <p:cond delay="0"/>
                                  </p:stCondLst>
                                  <p:childTnLst>
                                    <p:set>
                                      <p:cBhvr>
                                        <p:cTn id="50" dur="1" fill="hold">
                                          <p:stCondLst>
                                            <p:cond delay="0"/>
                                          </p:stCondLst>
                                        </p:cTn>
                                        <p:tgtEl>
                                          <p:spTgt spid="7">
                                            <p:txEl>
                                              <p:pRg st="3" end="3"/>
                                            </p:txEl>
                                          </p:spTgt>
                                        </p:tgtEl>
                                        <p:attrNameLst>
                                          <p:attrName>style.visibility</p:attrName>
                                        </p:attrNameLst>
                                      </p:cBhvr>
                                      <p:to>
                                        <p:strVal val="visible"/>
                                      </p:to>
                                    </p:set>
                                    <p:animEffect transition="in" filter="randombar(horizontal)">
                                      <p:cBhvr>
                                        <p:cTn id="51" dur="500"/>
                                        <p:tgtEl>
                                          <p:spTgt spid="7">
                                            <p:txEl>
                                              <p:pRg st="3" end="3"/>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4" presetClass="entr" presetSubtype="10" fill="hold" nodeType="clickEffect">
                                  <p:stCondLst>
                                    <p:cond delay="0"/>
                                  </p:stCondLst>
                                  <p:childTnLst>
                                    <p:set>
                                      <p:cBhvr>
                                        <p:cTn id="55" dur="1" fill="hold">
                                          <p:stCondLst>
                                            <p:cond delay="0"/>
                                          </p:stCondLst>
                                        </p:cTn>
                                        <p:tgtEl>
                                          <p:spTgt spid="8">
                                            <p:txEl>
                                              <p:pRg st="0" end="0"/>
                                            </p:txEl>
                                          </p:spTgt>
                                        </p:tgtEl>
                                        <p:attrNameLst>
                                          <p:attrName>style.visibility</p:attrName>
                                        </p:attrNameLst>
                                      </p:cBhvr>
                                      <p:to>
                                        <p:strVal val="visible"/>
                                      </p:to>
                                    </p:set>
                                    <p:animEffect transition="in" filter="randombar(horizontal)">
                                      <p:cBhvr>
                                        <p:cTn id="56" dur="500"/>
                                        <p:tgtEl>
                                          <p:spTgt spid="8">
                                            <p:txEl>
                                              <p:pRg st="0" end="0"/>
                                            </p:txEl>
                                          </p:spTgt>
                                        </p:tgtEl>
                                      </p:cBhvr>
                                    </p:animEffect>
                                  </p:childTnLst>
                                </p:cTn>
                              </p:par>
                              <p:par>
                                <p:cTn id="57" presetID="14" presetClass="entr" presetSubtype="10" fill="hold" nodeType="withEffect">
                                  <p:stCondLst>
                                    <p:cond delay="0"/>
                                  </p:stCondLst>
                                  <p:childTnLst>
                                    <p:set>
                                      <p:cBhvr>
                                        <p:cTn id="58" dur="1" fill="hold">
                                          <p:stCondLst>
                                            <p:cond delay="0"/>
                                          </p:stCondLst>
                                        </p:cTn>
                                        <p:tgtEl>
                                          <p:spTgt spid="8">
                                            <p:txEl>
                                              <p:pRg st="1" end="1"/>
                                            </p:txEl>
                                          </p:spTgt>
                                        </p:tgtEl>
                                        <p:attrNameLst>
                                          <p:attrName>style.visibility</p:attrName>
                                        </p:attrNameLst>
                                      </p:cBhvr>
                                      <p:to>
                                        <p:strVal val="visible"/>
                                      </p:to>
                                    </p:set>
                                    <p:animEffect transition="in" filter="randombar(horizontal)">
                                      <p:cBhvr>
                                        <p:cTn id="59" dur="500"/>
                                        <p:tgtEl>
                                          <p:spTgt spid="8">
                                            <p:txEl>
                                              <p:pRg st="1" end="1"/>
                                            </p:txEl>
                                          </p:spTgt>
                                        </p:tgtEl>
                                      </p:cBhvr>
                                    </p:animEffect>
                                  </p:childTnLst>
                                </p:cTn>
                              </p:par>
                              <p:par>
                                <p:cTn id="60" presetID="14" presetClass="entr" presetSubtype="10" fill="hold" nodeType="withEffect">
                                  <p:stCondLst>
                                    <p:cond delay="0"/>
                                  </p:stCondLst>
                                  <p:childTnLst>
                                    <p:set>
                                      <p:cBhvr>
                                        <p:cTn id="61" dur="1" fill="hold">
                                          <p:stCondLst>
                                            <p:cond delay="0"/>
                                          </p:stCondLst>
                                        </p:cTn>
                                        <p:tgtEl>
                                          <p:spTgt spid="8">
                                            <p:txEl>
                                              <p:pRg st="2" end="2"/>
                                            </p:txEl>
                                          </p:spTgt>
                                        </p:tgtEl>
                                        <p:attrNameLst>
                                          <p:attrName>style.visibility</p:attrName>
                                        </p:attrNameLst>
                                      </p:cBhvr>
                                      <p:to>
                                        <p:strVal val="visible"/>
                                      </p:to>
                                    </p:set>
                                    <p:animEffect transition="in" filter="randombar(horizontal)">
                                      <p:cBhvr>
                                        <p:cTn id="62" dur="500"/>
                                        <p:tgtEl>
                                          <p:spTgt spid="8">
                                            <p:txEl>
                                              <p:pRg st="2" end="2"/>
                                            </p:txEl>
                                          </p:spTgt>
                                        </p:tgtEl>
                                      </p:cBhvr>
                                    </p:animEffect>
                                  </p:childTnLst>
                                </p:cTn>
                              </p:par>
                              <p:par>
                                <p:cTn id="63" presetID="14" presetClass="entr" presetSubtype="10" fill="hold" nodeType="withEffect">
                                  <p:stCondLst>
                                    <p:cond delay="0"/>
                                  </p:stCondLst>
                                  <p:childTnLst>
                                    <p:set>
                                      <p:cBhvr>
                                        <p:cTn id="64" dur="1" fill="hold">
                                          <p:stCondLst>
                                            <p:cond delay="0"/>
                                          </p:stCondLst>
                                        </p:cTn>
                                        <p:tgtEl>
                                          <p:spTgt spid="8">
                                            <p:txEl>
                                              <p:pRg st="3" end="3"/>
                                            </p:txEl>
                                          </p:spTgt>
                                        </p:tgtEl>
                                        <p:attrNameLst>
                                          <p:attrName>style.visibility</p:attrName>
                                        </p:attrNameLst>
                                      </p:cBhvr>
                                      <p:to>
                                        <p:strVal val="visible"/>
                                      </p:to>
                                    </p:set>
                                    <p:animEffect transition="in" filter="randombar(horizontal)">
                                      <p:cBhvr>
                                        <p:cTn id="65" dur="500"/>
                                        <p:tgtEl>
                                          <p:spTgt spid="8">
                                            <p:txEl>
                                              <p:pRg st="3" end="3"/>
                                            </p:txEl>
                                          </p:spTgt>
                                        </p:tgtEl>
                                      </p:cBhvr>
                                    </p:animEffect>
                                  </p:childTnLst>
                                </p:cTn>
                              </p:par>
                              <p:par>
                                <p:cTn id="66" presetID="14" presetClass="entr" presetSubtype="10" fill="hold" nodeType="withEffect">
                                  <p:stCondLst>
                                    <p:cond delay="0"/>
                                  </p:stCondLst>
                                  <p:childTnLst>
                                    <p:set>
                                      <p:cBhvr>
                                        <p:cTn id="67" dur="1" fill="hold">
                                          <p:stCondLst>
                                            <p:cond delay="0"/>
                                          </p:stCondLst>
                                        </p:cTn>
                                        <p:tgtEl>
                                          <p:spTgt spid="8">
                                            <p:txEl>
                                              <p:pRg st="4" end="4"/>
                                            </p:txEl>
                                          </p:spTgt>
                                        </p:tgtEl>
                                        <p:attrNameLst>
                                          <p:attrName>style.visibility</p:attrName>
                                        </p:attrNameLst>
                                      </p:cBhvr>
                                      <p:to>
                                        <p:strVal val="visible"/>
                                      </p:to>
                                    </p:set>
                                    <p:animEffect transition="in" filter="randombar(horizontal)">
                                      <p:cBhvr>
                                        <p:cTn id="68" dur="500"/>
                                        <p:tgtEl>
                                          <p:spTgt spid="8">
                                            <p:txEl>
                                              <p:pRg st="4" end="4"/>
                                            </p:txEl>
                                          </p:spTgt>
                                        </p:tgtEl>
                                      </p:cBhvr>
                                    </p:animEffect>
                                  </p:childTnLst>
                                </p:cTn>
                              </p:par>
                              <p:par>
                                <p:cTn id="69" presetID="14" presetClass="entr" presetSubtype="10" fill="hold" nodeType="withEffect">
                                  <p:stCondLst>
                                    <p:cond delay="0"/>
                                  </p:stCondLst>
                                  <p:childTnLst>
                                    <p:set>
                                      <p:cBhvr>
                                        <p:cTn id="70" dur="1" fill="hold">
                                          <p:stCondLst>
                                            <p:cond delay="0"/>
                                          </p:stCondLst>
                                        </p:cTn>
                                        <p:tgtEl>
                                          <p:spTgt spid="8">
                                            <p:txEl>
                                              <p:pRg st="5" end="5"/>
                                            </p:txEl>
                                          </p:spTgt>
                                        </p:tgtEl>
                                        <p:attrNameLst>
                                          <p:attrName>style.visibility</p:attrName>
                                        </p:attrNameLst>
                                      </p:cBhvr>
                                      <p:to>
                                        <p:strVal val="visible"/>
                                      </p:to>
                                    </p:set>
                                    <p:animEffect transition="in" filter="randombar(horizontal)">
                                      <p:cBhvr>
                                        <p:cTn id="71"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églalap 1"/>
          <p:cNvSpPr/>
          <p:nvPr/>
        </p:nvSpPr>
        <p:spPr>
          <a:xfrm>
            <a:off x="2627784" y="188640"/>
            <a:ext cx="3672408" cy="523220"/>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hu-HU" sz="2800" b="0" i="0" u="sng" strike="noStrike" kern="0" cap="none" spc="0" normalizeH="0" baseline="0" noProof="0" dirty="0" smtClean="0">
                <a:ln>
                  <a:noFill/>
                </a:ln>
                <a:solidFill>
                  <a:srgbClr val="CCECFF"/>
                </a:solidFill>
                <a:effectLst>
                  <a:outerShdw blurRad="38100" dist="38100" dir="2700000" algn="tl">
                    <a:srgbClr val="000000"/>
                  </a:outerShdw>
                </a:effectLst>
                <a:uLnTx/>
                <a:uFillTx/>
                <a:latin typeface="Arial"/>
                <a:ea typeface="+mj-ea"/>
                <a:cs typeface="+mj-cs"/>
              </a:rPr>
              <a:t>Szabályozás</a:t>
            </a:r>
            <a:endParaRPr kumimoji="0" lang="hu-HU" sz="2800" b="0" i="0" u="none" strike="noStrike" kern="0" cap="none" spc="0" normalizeH="0" baseline="0" noProof="0" dirty="0" smtClean="0">
              <a:ln>
                <a:noFill/>
              </a:ln>
              <a:solidFill>
                <a:sysClr val="windowText" lastClr="000000"/>
              </a:solidFill>
              <a:effectLst/>
              <a:uLnTx/>
              <a:uFillTx/>
            </a:endParaRPr>
          </a:p>
        </p:txBody>
      </p:sp>
      <p:sp>
        <p:nvSpPr>
          <p:cNvPr id="3" name="Téglalap 2"/>
          <p:cNvSpPr/>
          <p:nvPr/>
        </p:nvSpPr>
        <p:spPr>
          <a:xfrm>
            <a:off x="539552" y="908720"/>
            <a:ext cx="8280920" cy="1477328"/>
          </a:xfrm>
          <a:prstGeom prst="rect">
            <a:avLst/>
          </a:prstGeom>
        </p:spPr>
        <p:txBody>
          <a:bodyPr wrap="square">
            <a:spAutoFit/>
          </a:bodyPr>
          <a:lstStyle/>
          <a:p>
            <a:pPr algn="just">
              <a:defRPr/>
            </a:pPr>
            <a:r>
              <a:rPr lang="hu-HU" dirty="0" smtClean="0">
                <a:solidFill>
                  <a:srgbClr val="FF0000"/>
                </a:solidFill>
              </a:rPr>
              <a:t>Fogalma: </a:t>
            </a:r>
            <a:r>
              <a:rPr lang="hu-HU" dirty="0" smtClean="0"/>
              <a:t>A </a:t>
            </a:r>
            <a:r>
              <a:rPr lang="hu-HU" dirty="0"/>
              <a:t>szabályozásnál az irányított berendezésből érkezik visszajelzés, ezt  összehasonlítom az alapjel értékével. A szabályozás hatáslánca zárt. A beavatkozás után folyamatosan értesülünk a következményekről.</a:t>
            </a:r>
          </a:p>
          <a:p>
            <a:pPr algn="just">
              <a:defRPr/>
            </a:pPr>
            <a:r>
              <a:rPr lang="hu-HU" dirty="0">
                <a:solidFill>
                  <a:srgbClr val="FF0000"/>
                </a:solidFill>
              </a:rPr>
              <a:t>Feladata: </a:t>
            </a:r>
            <a:r>
              <a:rPr lang="hu-HU" dirty="0" smtClean="0">
                <a:solidFill>
                  <a:srgbClr val="FF0000"/>
                </a:solidFill>
              </a:rPr>
              <a:t> </a:t>
            </a:r>
            <a:r>
              <a:rPr lang="hu-HU" dirty="0" smtClean="0"/>
              <a:t>Az </a:t>
            </a:r>
            <a:r>
              <a:rPr lang="hu-HU" dirty="0"/>
              <a:t>indítás után egy meghatározott érték (alapjel) elérése és megtartása a cél.</a:t>
            </a:r>
          </a:p>
        </p:txBody>
      </p:sp>
      <p:sp>
        <p:nvSpPr>
          <p:cNvPr id="4" name="Téglalap 3"/>
          <p:cNvSpPr/>
          <p:nvPr/>
        </p:nvSpPr>
        <p:spPr>
          <a:xfrm>
            <a:off x="539552" y="2276872"/>
            <a:ext cx="8064896" cy="646331"/>
          </a:xfrm>
          <a:prstGeom prst="rect">
            <a:avLst/>
          </a:prstGeom>
        </p:spPr>
        <p:txBody>
          <a:bodyPr wrap="square">
            <a:spAutoFit/>
          </a:bodyPr>
          <a:lstStyle/>
          <a:p>
            <a:pPr algn="just">
              <a:defRPr/>
            </a:pPr>
            <a:r>
              <a:rPr lang="hu-HU" dirty="0"/>
              <a:t>A szabályozás működésének ábrázolása diagram formájában. Az alapjel és az irányított jellemző értékét ábrázoljuk az idő függvényében.</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640" y="3068960"/>
            <a:ext cx="6192688" cy="3127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églalap 7"/>
          <p:cNvSpPr/>
          <p:nvPr/>
        </p:nvSpPr>
        <p:spPr>
          <a:xfrm>
            <a:off x="4680012" y="3284984"/>
            <a:ext cx="1764196" cy="43204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400" dirty="0" smtClean="0">
                <a:solidFill>
                  <a:srgbClr val="C00000"/>
                </a:solidFill>
              </a:rPr>
              <a:t>Irányított jellemző</a:t>
            </a:r>
            <a:endParaRPr lang="hu-HU" sz="1400" dirty="0">
              <a:solidFill>
                <a:srgbClr val="C00000"/>
              </a:solidFill>
            </a:endParaRPr>
          </a:p>
        </p:txBody>
      </p:sp>
      <p:sp>
        <p:nvSpPr>
          <p:cNvPr id="9" name="Téglalap 8"/>
          <p:cNvSpPr/>
          <p:nvPr/>
        </p:nvSpPr>
        <p:spPr>
          <a:xfrm>
            <a:off x="1443097" y="3926400"/>
            <a:ext cx="864096" cy="28803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100" dirty="0" smtClean="0">
                <a:solidFill>
                  <a:srgbClr val="FF0000"/>
                </a:solidFill>
              </a:rPr>
              <a:t>ALAPJEL</a:t>
            </a:r>
            <a:endParaRPr lang="hu-HU" sz="1100" dirty="0">
              <a:solidFill>
                <a:srgbClr val="FF0000"/>
              </a:solidFill>
            </a:endParaRPr>
          </a:p>
        </p:txBody>
      </p:sp>
      <p:sp>
        <p:nvSpPr>
          <p:cNvPr id="10" name="Téglalap 9"/>
          <p:cNvSpPr/>
          <p:nvPr/>
        </p:nvSpPr>
        <p:spPr>
          <a:xfrm>
            <a:off x="2091169" y="3068960"/>
            <a:ext cx="432047"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400" dirty="0" smtClean="0">
                <a:solidFill>
                  <a:srgbClr val="FF0000"/>
                </a:solidFill>
              </a:rPr>
              <a:t>Xs</a:t>
            </a:r>
            <a:endParaRPr lang="hu-HU" sz="1400" dirty="0">
              <a:solidFill>
                <a:srgbClr val="FF0000"/>
              </a:solidFill>
            </a:endParaRPr>
          </a:p>
        </p:txBody>
      </p:sp>
      <p:sp>
        <p:nvSpPr>
          <p:cNvPr id="11" name="Téglalap 10"/>
          <p:cNvSpPr/>
          <p:nvPr/>
        </p:nvSpPr>
        <p:spPr>
          <a:xfrm>
            <a:off x="7236296" y="5877272"/>
            <a:ext cx="216024" cy="2160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100" dirty="0" smtClean="0">
                <a:solidFill>
                  <a:srgbClr val="C00000"/>
                </a:solidFill>
              </a:rPr>
              <a:t>t</a:t>
            </a:r>
            <a:endParaRPr lang="hu-HU" sz="1100" dirty="0">
              <a:solidFill>
                <a:srgbClr val="C00000"/>
              </a:solidFill>
            </a:endParaRPr>
          </a:p>
        </p:txBody>
      </p:sp>
    </p:spTree>
    <p:custDataLst>
      <p:tags r:id="rId1"/>
    </p:custDataLst>
    <p:extLst>
      <p:ext uri="{BB962C8B-B14F-4D97-AF65-F5344CB8AC3E}">
        <p14:creationId xmlns:p14="http://schemas.microsoft.com/office/powerpoint/2010/main" val="850857908"/>
      </p:ext>
    </p:extLst>
  </p:cSld>
  <p:clrMapOvr>
    <a:masterClrMapping/>
  </p:clrMapOvr>
  <mc:AlternateContent xmlns:mc="http://schemas.openxmlformats.org/markup-compatibility/2006" xmlns:p14="http://schemas.microsoft.com/office/powerpoint/2010/main">
    <mc:Choice Requires="p14">
      <p:transition spd="slow" p14:dur="2000" advTm="32266"/>
    </mc:Choice>
    <mc:Fallback xmlns="">
      <p:transition spd="slow" advTm="3226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barn(inVertical)">
                                      <p:cBhvr>
                                        <p:cTn id="17" dur="5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3074"/>
                                        </p:tgtEl>
                                        <p:attrNameLst>
                                          <p:attrName>style.visibility</p:attrName>
                                        </p:attrNameLst>
                                      </p:cBhvr>
                                      <p:to>
                                        <p:strVal val="visible"/>
                                      </p:to>
                                    </p:set>
                                    <p:animEffect transition="in" filter="fade">
                                      <p:cBhvr>
                                        <p:cTn id="22" dur="1000"/>
                                        <p:tgtEl>
                                          <p:spTgt spid="3074"/>
                                        </p:tgtEl>
                                      </p:cBhvr>
                                    </p:animEffect>
                                    <p:anim calcmode="lin" valueType="num">
                                      <p:cBhvr>
                                        <p:cTn id="23" dur="1000" fill="hold"/>
                                        <p:tgtEl>
                                          <p:spTgt spid="3074"/>
                                        </p:tgtEl>
                                        <p:attrNameLst>
                                          <p:attrName>ppt_x</p:attrName>
                                        </p:attrNameLst>
                                      </p:cBhvr>
                                      <p:tavLst>
                                        <p:tav tm="0">
                                          <p:val>
                                            <p:strVal val="#ppt_x"/>
                                          </p:val>
                                        </p:tav>
                                        <p:tav tm="100000">
                                          <p:val>
                                            <p:strVal val="#ppt_x"/>
                                          </p:val>
                                        </p:tav>
                                      </p:tavLst>
                                    </p:anim>
                                    <p:anim calcmode="lin" valueType="num">
                                      <p:cBhvr>
                                        <p:cTn id="24" dur="1000" fill="hold"/>
                                        <p:tgtEl>
                                          <p:spTgt spid="30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2160" y="1265499"/>
            <a:ext cx="2779816" cy="172819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églalap 1"/>
          <p:cNvSpPr/>
          <p:nvPr/>
        </p:nvSpPr>
        <p:spPr>
          <a:xfrm>
            <a:off x="2379048" y="332656"/>
            <a:ext cx="4569215" cy="523220"/>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hu-HU" sz="2800" b="0" i="0" u="sng" strike="noStrike" kern="0" cap="none" spc="0" normalizeH="0" baseline="0" noProof="0" dirty="0" smtClean="0">
                <a:ln>
                  <a:noFill/>
                </a:ln>
                <a:solidFill>
                  <a:srgbClr val="CCECFF"/>
                </a:solidFill>
                <a:effectLst>
                  <a:outerShdw blurRad="38100" dist="38100" dir="2700000" algn="tl">
                    <a:srgbClr val="000000"/>
                  </a:outerShdw>
                </a:effectLst>
                <a:uLnTx/>
                <a:uFillTx/>
                <a:latin typeface="Arial"/>
                <a:ea typeface="+mj-ea"/>
                <a:cs typeface="+mj-cs"/>
              </a:rPr>
              <a:t>Szabályzók fajtái</a:t>
            </a:r>
            <a:endParaRPr kumimoji="0" lang="hu-HU" sz="2800" b="0" i="0" u="none" strike="noStrike" kern="0" cap="none" spc="0" normalizeH="0" baseline="0" noProof="0" dirty="0" smtClean="0">
              <a:ln>
                <a:noFill/>
              </a:ln>
              <a:solidFill>
                <a:sysClr val="windowText" lastClr="000000"/>
              </a:solidFill>
              <a:effectLst/>
              <a:uLnTx/>
              <a:uFillTx/>
            </a:endParaRPr>
          </a:p>
        </p:txBody>
      </p:sp>
      <p:sp>
        <p:nvSpPr>
          <p:cNvPr id="3" name="Téglalap 2"/>
          <p:cNvSpPr/>
          <p:nvPr/>
        </p:nvSpPr>
        <p:spPr>
          <a:xfrm>
            <a:off x="107504" y="899874"/>
            <a:ext cx="4195829" cy="369332"/>
          </a:xfrm>
          <a:prstGeom prst="rect">
            <a:avLst/>
          </a:prstGeom>
        </p:spPr>
        <p:txBody>
          <a:bodyPr wrap="none">
            <a:spAutoFit/>
          </a:bodyPr>
          <a:lstStyle/>
          <a:p>
            <a:r>
              <a:rPr lang="hu-HU" u="sng" dirty="0">
                <a:solidFill>
                  <a:srgbClr val="FF0000"/>
                </a:solidFill>
              </a:rPr>
              <a:t>Arányos (proporcionális) ( P ) szabályzó.</a:t>
            </a:r>
          </a:p>
        </p:txBody>
      </p:sp>
      <p:sp>
        <p:nvSpPr>
          <p:cNvPr id="4" name="Téglalap 3"/>
          <p:cNvSpPr/>
          <p:nvPr/>
        </p:nvSpPr>
        <p:spPr>
          <a:xfrm>
            <a:off x="107504" y="1291362"/>
            <a:ext cx="5616624" cy="1200329"/>
          </a:xfrm>
          <a:prstGeom prst="rect">
            <a:avLst/>
          </a:prstGeom>
        </p:spPr>
        <p:txBody>
          <a:bodyPr wrap="square">
            <a:spAutoFit/>
          </a:bodyPr>
          <a:lstStyle/>
          <a:p>
            <a:pPr algn="just">
              <a:defRPr/>
            </a:pPr>
            <a:r>
              <a:rPr lang="hu-HU" dirty="0"/>
              <a:t>A bemenő jel változása arányos a kimenő jel </a:t>
            </a:r>
            <a:r>
              <a:rPr lang="hu-HU" dirty="0" smtClean="0"/>
              <a:t>megváltozásával.Arányossági </a:t>
            </a:r>
            <a:r>
              <a:rPr lang="hu-HU" dirty="0"/>
              <a:t>tartomány: a szabályozott jellemző megváltozásának hatására a rendelkező jel arányos mértékben változik.</a:t>
            </a:r>
          </a:p>
        </p:txBody>
      </p:sp>
      <p:sp>
        <p:nvSpPr>
          <p:cNvPr id="5" name="Téglalap 4"/>
          <p:cNvSpPr/>
          <p:nvPr/>
        </p:nvSpPr>
        <p:spPr>
          <a:xfrm>
            <a:off x="143010" y="2491691"/>
            <a:ext cx="5688632" cy="840230"/>
          </a:xfrm>
          <a:prstGeom prst="rect">
            <a:avLst/>
          </a:prstGeom>
        </p:spPr>
        <p:txBody>
          <a:bodyPr wrap="square">
            <a:spAutoFit/>
          </a:bodyPr>
          <a:lstStyle/>
          <a:p>
            <a:pPr algn="just">
              <a:lnSpc>
                <a:spcPct val="90000"/>
              </a:lnSpc>
              <a:defRPr/>
            </a:pPr>
            <a:r>
              <a:rPr lang="hu-HU" dirty="0" smtClean="0">
                <a:solidFill>
                  <a:srgbClr val="FF0000"/>
                </a:solidFill>
              </a:rPr>
              <a:t>Tulajdonságai: </a:t>
            </a:r>
            <a:r>
              <a:rPr lang="hu-HU" dirty="0" smtClean="0"/>
              <a:t>Gyors </a:t>
            </a:r>
            <a:r>
              <a:rPr lang="hu-HU" dirty="0"/>
              <a:t>beavatkozást tesz lehetővé, mert a bemenő jel megváltozását ugrásszerűen viszi át a kimenő </a:t>
            </a:r>
            <a:r>
              <a:rPr lang="hu-HU" dirty="0" smtClean="0"/>
              <a:t>jelre.</a:t>
            </a:r>
          </a:p>
        </p:txBody>
      </p: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67793" y="3590557"/>
            <a:ext cx="2068549" cy="241972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églalap 5"/>
          <p:cNvSpPr/>
          <p:nvPr/>
        </p:nvSpPr>
        <p:spPr>
          <a:xfrm>
            <a:off x="143010" y="3321746"/>
            <a:ext cx="4572000" cy="1200329"/>
          </a:xfrm>
          <a:prstGeom prst="rect">
            <a:avLst/>
          </a:prstGeom>
        </p:spPr>
        <p:txBody>
          <a:bodyPr>
            <a:spAutoFit/>
          </a:bodyPr>
          <a:lstStyle/>
          <a:p>
            <a:pPr algn="just">
              <a:defRPr/>
            </a:pPr>
            <a:r>
              <a:rPr lang="hu-HU" u="sng" dirty="0">
                <a:solidFill>
                  <a:srgbClr val="FF0000"/>
                </a:solidFill>
              </a:rPr>
              <a:t>Integráló ( I ) szabályozó.</a:t>
            </a:r>
          </a:p>
          <a:p>
            <a:pPr algn="just">
              <a:defRPr/>
            </a:pPr>
            <a:r>
              <a:rPr lang="hu-HU" dirty="0"/>
              <a:t>	A bemenő jel változásának nagyságával arányos a kimenő jel változási sebessége.</a:t>
            </a:r>
          </a:p>
        </p:txBody>
      </p:sp>
      <p:sp>
        <p:nvSpPr>
          <p:cNvPr id="7" name="Téglalap 6"/>
          <p:cNvSpPr/>
          <p:nvPr/>
        </p:nvSpPr>
        <p:spPr>
          <a:xfrm>
            <a:off x="143010" y="4522075"/>
            <a:ext cx="4572000" cy="757130"/>
          </a:xfrm>
          <a:prstGeom prst="rect">
            <a:avLst/>
          </a:prstGeom>
        </p:spPr>
        <p:txBody>
          <a:bodyPr>
            <a:spAutoFit/>
          </a:bodyPr>
          <a:lstStyle/>
          <a:p>
            <a:pPr>
              <a:lnSpc>
                <a:spcPct val="80000"/>
              </a:lnSpc>
              <a:defRPr/>
            </a:pPr>
            <a:r>
              <a:rPr lang="hu-HU" dirty="0">
                <a:solidFill>
                  <a:srgbClr val="FF0000"/>
                </a:solidFill>
              </a:rPr>
              <a:t>Tulajdonságai:</a:t>
            </a:r>
          </a:p>
          <a:p>
            <a:pPr>
              <a:lnSpc>
                <a:spcPct val="80000"/>
              </a:lnSpc>
              <a:defRPr/>
            </a:pPr>
            <a:r>
              <a:rPr lang="hu-HU" dirty="0"/>
              <a:t>Maradó szabályozási eltérés nélkül dolgozik.</a:t>
            </a:r>
          </a:p>
          <a:p>
            <a:pPr>
              <a:lnSpc>
                <a:spcPct val="80000"/>
              </a:lnSpc>
              <a:defRPr/>
            </a:pPr>
            <a:r>
              <a:rPr lang="hu-HU" dirty="0"/>
              <a:t>Nagyfokú lengési hajlam (instabil).</a:t>
            </a:r>
          </a:p>
        </p:txBody>
      </p:sp>
    </p:spTree>
    <p:extLst>
      <p:ext uri="{BB962C8B-B14F-4D97-AF65-F5344CB8AC3E}">
        <p14:creationId xmlns:p14="http://schemas.microsoft.com/office/powerpoint/2010/main" val="1784306086"/>
      </p:ext>
    </p:extLst>
  </p:cSld>
  <p:clrMapOvr>
    <a:masterClrMapping/>
  </p:clrMapOvr>
  <mc:AlternateContent xmlns:mc="http://schemas.openxmlformats.org/markup-compatibility/2006" xmlns:p14="http://schemas.microsoft.com/office/powerpoint/2010/main">
    <mc:Choice Requires="p14">
      <p:transition spd="slow" p14:dur="2000" advTm="33801"/>
    </mc:Choice>
    <mc:Fallback xmlns="">
      <p:transition spd="slow" advTm="33801"/>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descr="44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2240" y="764704"/>
            <a:ext cx="2174875" cy="2808064"/>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églalap 2"/>
          <p:cNvSpPr/>
          <p:nvPr/>
        </p:nvSpPr>
        <p:spPr>
          <a:xfrm>
            <a:off x="179512" y="332656"/>
            <a:ext cx="6048672" cy="2086725"/>
          </a:xfrm>
          <a:prstGeom prst="rect">
            <a:avLst/>
          </a:prstGeom>
        </p:spPr>
        <p:txBody>
          <a:bodyPr wrap="square">
            <a:spAutoFit/>
          </a:bodyPr>
          <a:lstStyle/>
          <a:p>
            <a:pPr algn="just">
              <a:lnSpc>
                <a:spcPct val="90000"/>
              </a:lnSpc>
              <a:defRPr/>
            </a:pPr>
            <a:r>
              <a:rPr lang="hu-HU" u="sng" dirty="0">
                <a:solidFill>
                  <a:srgbClr val="FF0000"/>
                </a:solidFill>
              </a:rPr>
              <a:t>Arányos integráló ( PI ) szabályzó.</a:t>
            </a:r>
          </a:p>
          <a:p>
            <a:pPr algn="just">
              <a:lnSpc>
                <a:spcPct val="90000"/>
              </a:lnSpc>
              <a:defRPr/>
            </a:pPr>
            <a:r>
              <a:rPr lang="hu-HU" dirty="0"/>
              <a:t>	Az arányos működést követi az integráló </a:t>
            </a:r>
            <a:r>
              <a:rPr lang="hu-HU" dirty="0" smtClean="0"/>
              <a:t>működés. A </a:t>
            </a:r>
            <a:r>
              <a:rPr lang="hu-HU" dirty="0"/>
              <a:t>bemenő jel változása arányos a kimenő jel megváltozásával. A bemenő jel változási nagyságával arányos a kimenő jel változási sebessége. </a:t>
            </a:r>
          </a:p>
          <a:p>
            <a:pPr algn="just">
              <a:lnSpc>
                <a:spcPct val="90000"/>
              </a:lnSpc>
              <a:defRPr/>
            </a:pPr>
            <a:r>
              <a:rPr lang="hu-HU" dirty="0" smtClean="0">
                <a:solidFill>
                  <a:srgbClr val="FF0000"/>
                </a:solidFill>
              </a:rPr>
              <a:t>Integrálási </a:t>
            </a:r>
            <a:r>
              <a:rPr lang="hu-HU" dirty="0">
                <a:solidFill>
                  <a:srgbClr val="FF0000"/>
                </a:solidFill>
              </a:rPr>
              <a:t>idő (Ti) : </a:t>
            </a:r>
            <a:r>
              <a:rPr lang="hu-HU" dirty="0"/>
              <a:t>azaz időtartam, melyre az integráló tagnak szüksége lenne, hogy  ugyanazt a hatást érje el, mint az arányos tag.</a:t>
            </a:r>
          </a:p>
        </p:txBody>
      </p:sp>
      <p:sp>
        <p:nvSpPr>
          <p:cNvPr id="4" name="Téglalap 3"/>
          <p:cNvSpPr/>
          <p:nvPr/>
        </p:nvSpPr>
        <p:spPr>
          <a:xfrm>
            <a:off x="179512" y="2419381"/>
            <a:ext cx="5832648" cy="1200329"/>
          </a:xfrm>
          <a:prstGeom prst="rect">
            <a:avLst/>
          </a:prstGeom>
        </p:spPr>
        <p:txBody>
          <a:bodyPr wrap="square">
            <a:spAutoFit/>
          </a:bodyPr>
          <a:lstStyle/>
          <a:p>
            <a:pPr>
              <a:defRPr/>
            </a:pPr>
            <a:r>
              <a:rPr lang="hu-HU" dirty="0">
                <a:solidFill>
                  <a:srgbClr val="FF0000"/>
                </a:solidFill>
              </a:rPr>
              <a:t>Tulajdonság:</a:t>
            </a:r>
          </a:p>
          <a:p>
            <a:pPr>
              <a:defRPr/>
            </a:pPr>
            <a:r>
              <a:rPr lang="hu-HU" dirty="0"/>
              <a:t>Gyors beavatkozás. ( P )</a:t>
            </a:r>
          </a:p>
          <a:p>
            <a:pPr>
              <a:defRPr/>
            </a:pPr>
            <a:r>
              <a:rPr lang="hu-HU" dirty="0"/>
              <a:t>Maradó szabályozási eltérés nélkül dolgozik. ( I )</a:t>
            </a:r>
          </a:p>
          <a:p>
            <a:pPr>
              <a:defRPr/>
            </a:pPr>
            <a:r>
              <a:rPr lang="hu-HU" dirty="0"/>
              <a:t>Nagyfokú lengési hajlam (instabil). ( I )</a:t>
            </a:r>
          </a:p>
        </p:txBody>
      </p:sp>
      <p:pic>
        <p:nvPicPr>
          <p:cNvPr id="5" name="Picture 6" descr="442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32239" y="4076700"/>
            <a:ext cx="2174875" cy="244792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églalap 5"/>
          <p:cNvSpPr/>
          <p:nvPr/>
        </p:nvSpPr>
        <p:spPr>
          <a:xfrm>
            <a:off x="179512" y="4390702"/>
            <a:ext cx="4572000" cy="1477328"/>
          </a:xfrm>
          <a:prstGeom prst="rect">
            <a:avLst/>
          </a:prstGeom>
        </p:spPr>
        <p:txBody>
          <a:bodyPr>
            <a:spAutoFit/>
          </a:bodyPr>
          <a:lstStyle/>
          <a:p>
            <a:pPr algn="just">
              <a:defRPr/>
            </a:pPr>
            <a:r>
              <a:rPr lang="hu-HU" u="sng" dirty="0">
                <a:solidFill>
                  <a:srgbClr val="FF0000"/>
                </a:solidFill>
              </a:rPr>
              <a:t>Differenciáló ( D ) tag.</a:t>
            </a:r>
          </a:p>
          <a:p>
            <a:pPr algn="just">
              <a:defRPr/>
            </a:pPr>
            <a:r>
              <a:rPr lang="hu-HU" dirty="0"/>
              <a:t>	A kimenő jele a bemenő jel változási sebességével arányos. Állandósult bemenő jel esetén szakadás következik be, ezért a D-tagot önmagában nem használják.</a:t>
            </a:r>
          </a:p>
        </p:txBody>
      </p:sp>
    </p:spTree>
    <p:extLst>
      <p:ext uri="{BB962C8B-B14F-4D97-AF65-F5344CB8AC3E}">
        <p14:creationId xmlns:p14="http://schemas.microsoft.com/office/powerpoint/2010/main" val="1664835026"/>
      </p:ext>
    </p:extLst>
  </p:cSld>
  <p:clrMapOvr>
    <a:masterClrMapping/>
  </p:clrMapOvr>
  <mc:AlternateContent xmlns:mc="http://schemas.openxmlformats.org/markup-compatibility/2006" xmlns:p14="http://schemas.microsoft.com/office/powerpoint/2010/main">
    <mc:Choice Requires="p14">
      <p:transition spd="slow" p14:dur="2000" advTm="41288"/>
    </mc:Choice>
    <mc:Fallback xmlns="">
      <p:transition spd="slow" advTm="41288"/>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églalap 1"/>
          <p:cNvSpPr/>
          <p:nvPr/>
        </p:nvSpPr>
        <p:spPr>
          <a:xfrm>
            <a:off x="251520" y="404664"/>
            <a:ext cx="5760640" cy="2086725"/>
          </a:xfrm>
          <a:prstGeom prst="rect">
            <a:avLst/>
          </a:prstGeom>
        </p:spPr>
        <p:txBody>
          <a:bodyPr wrap="square">
            <a:spAutoFit/>
          </a:bodyPr>
          <a:lstStyle/>
          <a:p>
            <a:pPr algn="just">
              <a:lnSpc>
                <a:spcPct val="80000"/>
              </a:lnSpc>
              <a:defRPr/>
            </a:pPr>
            <a:r>
              <a:rPr lang="hu-HU" u="sng" dirty="0">
                <a:solidFill>
                  <a:srgbClr val="FF0000"/>
                </a:solidFill>
              </a:rPr>
              <a:t>Arányos differenciáló ( PD ) szabályozó.</a:t>
            </a:r>
          </a:p>
          <a:p>
            <a:pPr algn="just">
              <a:lnSpc>
                <a:spcPct val="80000"/>
              </a:lnSpc>
              <a:defRPr/>
            </a:pPr>
            <a:r>
              <a:rPr lang="hu-HU" dirty="0"/>
              <a:t>	Az arányos működést követi a differenciáló tag </a:t>
            </a:r>
            <a:r>
              <a:rPr lang="hu-HU" dirty="0" smtClean="0"/>
              <a:t>működése. A </a:t>
            </a:r>
            <a:r>
              <a:rPr lang="hu-HU" dirty="0"/>
              <a:t>bemenő jel változása és a kimenő jel változása arányos, utána a bemenő jel változási sebessége és a kimenő jel változása közti összefüggés arányos.</a:t>
            </a:r>
          </a:p>
          <a:p>
            <a:pPr algn="just">
              <a:lnSpc>
                <a:spcPct val="80000"/>
              </a:lnSpc>
              <a:defRPr/>
            </a:pPr>
            <a:r>
              <a:rPr lang="hu-HU" u="sng" dirty="0" smtClean="0">
                <a:solidFill>
                  <a:srgbClr val="FF0000"/>
                </a:solidFill>
              </a:rPr>
              <a:t>Differenciális </a:t>
            </a:r>
            <a:r>
              <a:rPr lang="hu-HU" u="sng" dirty="0">
                <a:solidFill>
                  <a:srgbClr val="FF0000"/>
                </a:solidFill>
              </a:rPr>
              <a:t>idő (Td) </a:t>
            </a:r>
            <a:r>
              <a:rPr lang="hu-HU" dirty="0"/>
              <a:t>: azaz időtartam, mely idő alatt a bemenő jel állandó megváltozása mellett a differenciáló tagnak szüksége van, hogy ugyanazt a hatást érje el, mint az arányos tag egyedül.</a:t>
            </a:r>
          </a:p>
        </p:txBody>
      </p:sp>
      <p:pic>
        <p:nvPicPr>
          <p:cNvPr id="3" name="Picture 6" descr="442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4248" y="260648"/>
            <a:ext cx="1895475" cy="258127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églalap 3"/>
          <p:cNvSpPr/>
          <p:nvPr/>
        </p:nvSpPr>
        <p:spPr>
          <a:xfrm>
            <a:off x="251520" y="2380258"/>
            <a:ext cx="4572000" cy="923330"/>
          </a:xfrm>
          <a:prstGeom prst="rect">
            <a:avLst/>
          </a:prstGeom>
        </p:spPr>
        <p:txBody>
          <a:bodyPr>
            <a:spAutoFit/>
          </a:bodyPr>
          <a:lstStyle/>
          <a:p>
            <a:pPr>
              <a:defRPr/>
            </a:pPr>
            <a:r>
              <a:rPr lang="hu-HU" u="sng" dirty="0">
                <a:solidFill>
                  <a:srgbClr val="FF0000"/>
                </a:solidFill>
              </a:rPr>
              <a:t>Tulajdonság:</a:t>
            </a:r>
          </a:p>
          <a:p>
            <a:pPr>
              <a:defRPr/>
            </a:pPr>
            <a:r>
              <a:rPr lang="hu-HU" dirty="0"/>
              <a:t>Nagyon gyors beavatkozás. ( P,D )</a:t>
            </a:r>
          </a:p>
          <a:p>
            <a:pPr>
              <a:defRPr/>
            </a:pPr>
            <a:r>
              <a:rPr lang="hu-HU" dirty="0"/>
              <a:t>Maradó szabályozási eltérés. ( P )</a:t>
            </a:r>
          </a:p>
        </p:txBody>
      </p:sp>
      <p:sp>
        <p:nvSpPr>
          <p:cNvPr id="5" name="Téglalap 4"/>
          <p:cNvSpPr/>
          <p:nvPr/>
        </p:nvSpPr>
        <p:spPr>
          <a:xfrm>
            <a:off x="251520" y="3244334"/>
            <a:ext cx="2907655" cy="369332"/>
          </a:xfrm>
          <a:prstGeom prst="rect">
            <a:avLst/>
          </a:prstGeom>
        </p:spPr>
        <p:txBody>
          <a:bodyPr wrap="none">
            <a:spAutoFit/>
          </a:bodyPr>
          <a:lstStyle/>
          <a:p>
            <a:pPr>
              <a:defRPr/>
            </a:pPr>
            <a:r>
              <a:rPr lang="hu-HU" dirty="0"/>
              <a:t>Segédenergiát igényel. ( D )</a:t>
            </a:r>
          </a:p>
        </p:txBody>
      </p:sp>
      <p:sp>
        <p:nvSpPr>
          <p:cNvPr id="6" name="Téglalap 5"/>
          <p:cNvSpPr/>
          <p:nvPr/>
        </p:nvSpPr>
        <p:spPr>
          <a:xfrm>
            <a:off x="251520" y="3613666"/>
            <a:ext cx="5904656" cy="369332"/>
          </a:xfrm>
          <a:prstGeom prst="rect">
            <a:avLst/>
          </a:prstGeom>
        </p:spPr>
        <p:txBody>
          <a:bodyPr wrap="square">
            <a:spAutoFit/>
          </a:bodyPr>
          <a:lstStyle/>
          <a:p>
            <a:r>
              <a:rPr lang="hu-HU" u="sng" dirty="0">
                <a:solidFill>
                  <a:srgbClr val="FF0000"/>
                </a:solidFill>
              </a:rPr>
              <a:t>Arányos integráló-differenciáló ( PID ) szabályozó</a:t>
            </a:r>
          </a:p>
        </p:txBody>
      </p:sp>
      <p:sp>
        <p:nvSpPr>
          <p:cNvPr id="7" name="Téglalap 6"/>
          <p:cNvSpPr/>
          <p:nvPr/>
        </p:nvSpPr>
        <p:spPr>
          <a:xfrm>
            <a:off x="251521" y="3992126"/>
            <a:ext cx="6480720" cy="1205843"/>
          </a:xfrm>
          <a:prstGeom prst="rect">
            <a:avLst/>
          </a:prstGeom>
        </p:spPr>
        <p:txBody>
          <a:bodyPr wrap="square">
            <a:spAutoFit/>
          </a:bodyPr>
          <a:lstStyle/>
          <a:p>
            <a:pPr algn="just">
              <a:lnSpc>
                <a:spcPct val="80000"/>
              </a:lnSpc>
              <a:defRPr/>
            </a:pPr>
            <a:r>
              <a:rPr lang="hu-HU" dirty="0"/>
              <a:t>A bemenő jel változása és a kimenő jel változása arányos, utána a bemenő jel változási sebessége és a kimenő jel változása közötti összefüggés arányos, utána a bemenő jel változásának nagysága és a kimenő jel változási </a:t>
            </a:r>
            <a:r>
              <a:rPr lang="hu-HU" dirty="0" smtClean="0"/>
              <a:t>sebessége.Beállítható </a:t>
            </a:r>
            <a:r>
              <a:rPr lang="hu-HU" dirty="0"/>
              <a:t>arányossági tartomány, integrálási idő, differenciálási idő.</a:t>
            </a:r>
          </a:p>
        </p:txBody>
      </p:sp>
      <p:pic>
        <p:nvPicPr>
          <p:cNvPr id="8" name="Picture 7" descr="44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04248" y="3337377"/>
            <a:ext cx="1895475" cy="257233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églalap 8"/>
          <p:cNvSpPr/>
          <p:nvPr/>
        </p:nvSpPr>
        <p:spPr>
          <a:xfrm>
            <a:off x="251521" y="5197969"/>
            <a:ext cx="4572000" cy="1477328"/>
          </a:xfrm>
          <a:prstGeom prst="rect">
            <a:avLst/>
          </a:prstGeom>
        </p:spPr>
        <p:txBody>
          <a:bodyPr>
            <a:spAutoFit/>
          </a:bodyPr>
          <a:lstStyle/>
          <a:p>
            <a:pPr>
              <a:defRPr/>
            </a:pPr>
            <a:r>
              <a:rPr lang="hu-HU" u="sng" dirty="0">
                <a:solidFill>
                  <a:srgbClr val="FF0000"/>
                </a:solidFill>
              </a:rPr>
              <a:t>Tulajdonság:</a:t>
            </a:r>
          </a:p>
          <a:p>
            <a:pPr>
              <a:defRPr/>
            </a:pPr>
            <a:r>
              <a:rPr lang="hu-HU" dirty="0"/>
              <a:t>Leggyorsabb működésű. ( P,D )</a:t>
            </a:r>
          </a:p>
          <a:p>
            <a:pPr>
              <a:defRPr/>
            </a:pPr>
            <a:r>
              <a:rPr lang="hu-HU" dirty="0"/>
              <a:t>Nincs maradó szabályozási eltérés. ( I )</a:t>
            </a:r>
          </a:p>
          <a:p>
            <a:pPr>
              <a:defRPr/>
            </a:pPr>
            <a:r>
              <a:rPr lang="hu-HU" dirty="0"/>
              <a:t>Lengés hajlam elhanyagolható. ( I,D )</a:t>
            </a:r>
          </a:p>
          <a:p>
            <a:pPr>
              <a:defRPr/>
            </a:pPr>
            <a:r>
              <a:rPr lang="hu-HU" dirty="0"/>
              <a:t>Segédenergiát igényel. ( D,I )</a:t>
            </a:r>
          </a:p>
        </p:txBody>
      </p:sp>
    </p:spTree>
    <p:extLst>
      <p:ext uri="{BB962C8B-B14F-4D97-AF65-F5344CB8AC3E}">
        <p14:creationId xmlns:p14="http://schemas.microsoft.com/office/powerpoint/2010/main" val="3839145943"/>
      </p:ext>
    </p:extLst>
  </p:cSld>
  <p:clrMapOvr>
    <a:masterClrMapping/>
  </p:clrMapOvr>
  <mc:AlternateContent xmlns:mc="http://schemas.openxmlformats.org/markup-compatibility/2006" xmlns:p14="http://schemas.microsoft.com/office/powerpoint/2010/main">
    <mc:Choice Requires="p14">
      <p:transition spd="slow" p14:dur="2000" advTm="73426"/>
    </mc:Choice>
    <mc:Fallback xmlns="">
      <p:transition spd="slow" advTm="73426"/>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églalap 1"/>
          <p:cNvSpPr/>
          <p:nvPr/>
        </p:nvSpPr>
        <p:spPr>
          <a:xfrm>
            <a:off x="899592" y="260648"/>
            <a:ext cx="7344815" cy="523220"/>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hu-HU" sz="2800" b="0" i="0" u="sng" strike="noStrike" kern="0" cap="none" spc="0" normalizeH="0" baseline="0" noProof="0" dirty="0" smtClean="0">
                <a:ln>
                  <a:noFill/>
                </a:ln>
                <a:solidFill>
                  <a:srgbClr val="CCECFF"/>
                </a:solidFill>
                <a:effectLst>
                  <a:outerShdw blurRad="38100" dist="38100" dir="2700000" algn="tl">
                    <a:srgbClr val="000000"/>
                  </a:outerShdw>
                </a:effectLst>
                <a:uLnTx/>
                <a:uFillTx/>
                <a:latin typeface="Arial"/>
                <a:ea typeface="+mj-ea"/>
                <a:cs typeface="+mj-cs"/>
              </a:rPr>
              <a:t>A szabályozók kiválasztása és beállítása</a:t>
            </a:r>
            <a:endParaRPr kumimoji="0" lang="hu-HU" sz="2800" b="0" i="0" u="none" strike="noStrike" kern="0" cap="none" spc="0" normalizeH="0" baseline="0" noProof="0" dirty="0" smtClean="0">
              <a:ln>
                <a:noFill/>
              </a:ln>
              <a:solidFill>
                <a:sysClr val="windowText" lastClr="000000"/>
              </a:solidFill>
              <a:effectLst/>
              <a:uLnTx/>
              <a:uFillTx/>
            </a:endParaRPr>
          </a:p>
        </p:txBody>
      </p:sp>
      <p:sp>
        <p:nvSpPr>
          <p:cNvPr id="3" name="Téglalap 2"/>
          <p:cNvSpPr/>
          <p:nvPr/>
        </p:nvSpPr>
        <p:spPr>
          <a:xfrm>
            <a:off x="251520" y="980728"/>
            <a:ext cx="7776863" cy="840230"/>
          </a:xfrm>
          <a:prstGeom prst="rect">
            <a:avLst/>
          </a:prstGeom>
        </p:spPr>
        <p:txBody>
          <a:bodyPr wrap="square">
            <a:spAutoFit/>
          </a:bodyPr>
          <a:lstStyle/>
          <a:p>
            <a:pPr>
              <a:lnSpc>
                <a:spcPct val="90000"/>
              </a:lnSpc>
              <a:defRPr/>
            </a:pPr>
            <a:r>
              <a:rPr lang="hu-HU" u="sng" dirty="0"/>
              <a:t>Kiválasztás:</a:t>
            </a:r>
          </a:p>
          <a:p>
            <a:pPr algn="just">
              <a:lnSpc>
                <a:spcPct val="90000"/>
              </a:lnSpc>
              <a:defRPr/>
            </a:pPr>
            <a:r>
              <a:rPr lang="hu-HU" dirty="0"/>
              <a:t>A szabályozott szakasz átmeneti függvénye alapján.</a:t>
            </a:r>
          </a:p>
          <a:p>
            <a:pPr algn="just">
              <a:lnSpc>
                <a:spcPct val="90000"/>
              </a:lnSpc>
              <a:defRPr/>
            </a:pPr>
            <a:r>
              <a:rPr lang="hu-HU" dirty="0" smtClean="0"/>
              <a:t>A </a:t>
            </a:r>
            <a:r>
              <a:rPr lang="hu-HU" dirty="0"/>
              <a:t>szabályozott jellemző alapján.</a:t>
            </a:r>
          </a:p>
        </p:txBody>
      </p:sp>
      <p:pic>
        <p:nvPicPr>
          <p:cNvPr id="4" name="Picture 5" descr="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0794" y="1820958"/>
            <a:ext cx="1584325" cy="242252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0" descr="44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1720" y="1837050"/>
            <a:ext cx="1582738" cy="240188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1" descr="44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1920" y="1834879"/>
            <a:ext cx="1654175" cy="23749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2" descr="442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52120" y="1826731"/>
            <a:ext cx="1584325" cy="23749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3" descr="44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52243" y="1837050"/>
            <a:ext cx="1584325" cy="235426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églalap 8"/>
          <p:cNvSpPr/>
          <p:nvPr/>
        </p:nvSpPr>
        <p:spPr>
          <a:xfrm>
            <a:off x="230794" y="4437112"/>
            <a:ext cx="8496943" cy="523220"/>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hu-HU" sz="2800" b="0" i="0" u="sng" strike="noStrike" kern="0" cap="none" spc="0" normalizeH="0" baseline="0" noProof="0" dirty="0" smtClean="0">
                <a:ln>
                  <a:noFill/>
                </a:ln>
                <a:solidFill>
                  <a:srgbClr val="CCECFF"/>
                </a:solidFill>
                <a:effectLst>
                  <a:outerShdw blurRad="38100" dist="38100" dir="2700000" algn="tl">
                    <a:srgbClr val="000000"/>
                  </a:outerShdw>
                </a:effectLst>
                <a:uLnTx/>
                <a:uFillTx/>
                <a:latin typeface="Arial"/>
                <a:ea typeface="+mj-ea"/>
                <a:cs typeface="+mj-cs"/>
              </a:rPr>
              <a:t>A szabályozók kiválasztása és beállítása</a:t>
            </a:r>
            <a:endParaRPr kumimoji="0" lang="hu-HU" sz="2800" b="0" i="0" u="none" strike="noStrike" kern="0" cap="none" spc="0" normalizeH="0" baseline="0" noProof="0" dirty="0" smtClean="0">
              <a:ln>
                <a:noFill/>
              </a:ln>
              <a:solidFill>
                <a:sysClr val="windowText" lastClr="000000"/>
              </a:solidFill>
              <a:effectLst/>
              <a:uLnTx/>
              <a:uFillTx/>
            </a:endParaRPr>
          </a:p>
        </p:txBody>
      </p:sp>
      <p:sp>
        <p:nvSpPr>
          <p:cNvPr id="10" name="Téglalap 9"/>
          <p:cNvSpPr/>
          <p:nvPr/>
        </p:nvSpPr>
        <p:spPr>
          <a:xfrm>
            <a:off x="230794" y="5103674"/>
            <a:ext cx="8589677" cy="1754326"/>
          </a:xfrm>
          <a:prstGeom prst="rect">
            <a:avLst/>
          </a:prstGeom>
        </p:spPr>
        <p:txBody>
          <a:bodyPr wrap="square">
            <a:spAutoFit/>
          </a:bodyPr>
          <a:lstStyle/>
          <a:p>
            <a:pPr algn="just">
              <a:defRPr/>
            </a:pPr>
            <a:r>
              <a:rPr lang="hu-HU" dirty="0"/>
              <a:t>Beállítás úgy végezzük, hogy a teljes szabályozási kör stabil legyen. </a:t>
            </a:r>
          </a:p>
          <a:p>
            <a:pPr algn="just">
              <a:defRPr/>
            </a:pPr>
            <a:r>
              <a:rPr lang="hu-HU" u="sng" dirty="0"/>
              <a:t>Beállítható paraméterek:</a:t>
            </a:r>
          </a:p>
          <a:p>
            <a:pPr algn="just">
              <a:defRPr/>
            </a:pPr>
            <a:r>
              <a:rPr lang="hu-HU" dirty="0"/>
              <a:t>A bemenő jel és kimenő jel szintjeinek állítási lehetősége.</a:t>
            </a:r>
          </a:p>
          <a:p>
            <a:pPr algn="just">
              <a:defRPr/>
            </a:pPr>
            <a:r>
              <a:rPr lang="hu-HU" dirty="0"/>
              <a:t>Az arányos átviteli tényező.</a:t>
            </a:r>
          </a:p>
          <a:p>
            <a:pPr algn="just">
              <a:defRPr/>
            </a:pPr>
            <a:r>
              <a:rPr lang="hu-HU" dirty="0"/>
              <a:t>Integrálási idő.</a:t>
            </a:r>
          </a:p>
          <a:p>
            <a:pPr algn="just">
              <a:defRPr/>
            </a:pPr>
            <a:r>
              <a:rPr lang="hu-HU" dirty="0"/>
              <a:t>Differenciális idő.</a:t>
            </a:r>
          </a:p>
        </p:txBody>
      </p:sp>
    </p:spTree>
    <p:extLst>
      <p:ext uri="{BB962C8B-B14F-4D97-AF65-F5344CB8AC3E}">
        <p14:creationId xmlns:p14="http://schemas.microsoft.com/office/powerpoint/2010/main" val="1820373085"/>
      </p:ext>
    </p:extLst>
  </p:cSld>
  <p:clrMapOvr>
    <a:masterClrMapping/>
  </p:clrMapOvr>
  <mc:AlternateContent xmlns:mc="http://schemas.openxmlformats.org/markup-compatibility/2006" xmlns:p14="http://schemas.microsoft.com/office/powerpoint/2010/main">
    <mc:Choice Requires="p14">
      <p:transition spd="slow" p14:dur="2000" advTm="32514"/>
    </mc:Choice>
    <mc:Fallback xmlns="">
      <p:transition spd="slow" advTm="32514"/>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611560" y="404664"/>
            <a:ext cx="7851648" cy="1828800"/>
          </a:xfrm>
        </p:spPr>
        <p:txBody>
          <a:bodyPr/>
          <a:lstStyle/>
          <a:p>
            <a:pPr algn="ctr"/>
            <a:r>
              <a:rPr lang="hu-HU" dirty="0" smtClean="0"/>
              <a:t>KÖSZÖNJÜK A FIGYELMET VISZONT LÁTÁSRA</a:t>
            </a:r>
            <a:endParaRPr lang="hu-HU" dirty="0"/>
          </a:p>
        </p:txBody>
      </p:sp>
      <p:sp>
        <p:nvSpPr>
          <p:cNvPr id="3" name="Alcím 2"/>
          <p:cNvSpPr>
            <a:spLocks noGrp="1"/>
          </p:cNvSpPr>
          <p:nvPr>
            <p:ph type="subTitle" idx="1"/>
          </p:nvPr>
        </p:nvSpPr>
        <p:spPr>
          <a:xfrm>
            <a:off x="179512" y="4581128"/>
            <a:ext cx="7854696" cy="1752600"/>
          </a:xfrm>
        </p:spPr>
        <p:txBody>
          <a:bodyPr/>
          <a:lstStyle/>
          <a:p>
            <a:pPr marL="320040" marR="0" lvl="0" indent="-320040" algn="l">
              <a:buClr>
                <a:srgbClr val="CC4757"/>
              </a:buClr>
              <a:buSzPct val="70000"/>
              <a:buFont typeface="Wingdings 2"/>
              <a:buChar char=""/>
            </a:pPr>
            <a:r>
              <a:rPr lang="hu-HU" sz="3000" dirty="0">
                <a:solidFill>
                  <a:schemeClr val="accent3">
                    <a:lumMod val="60000"/>
                    <a:lumOff val="40000"/>
                  </a:schemeClr>
                </a:solidFill>
                <a:latin typeface="Corbel"/>
              </a:rPr>
              <a:t>Csík Zoltán</a:t>
            </a:r>
          </a:p>
          <a:p>
            <a:pPr marL="320040" marR="0" lvl="0" indent="-320040" algn="l">
              <a:buClr>
                <a:srgbClr val="CC4757"/>
              </a:buClr>
              <a:buSzPct val="70000"/>
              <a:buFont typeface="Wingdings 2"/>
              <a:buChar char=""/>
            </a:pPr>
            <a:r>
              <a:rPr lang="hu-HU" sz="3000" dirty="0">
                <a:solidFill>
                  <a:schemeClr val="accent3">
                    <a:lumMod val="60000"/>
                    <a:lumOff val="40000"/>
                  </a:schemeClr>
                </a:solidFill>
                <a:latin typeface="Corbel"/>
              </a:rPr>
              <a:t>Mobil: 06305375989</a:t>
            </a:r>
          </a:p>
          <a:p>
            <a:pPr marL="320040" marR="0" lvl="0" indent="-320040" algn="l">
              <a:buClr>
                <a:srgbClr val="CC4757"/>
              </a:buClr>
              <a:buSzPct val="70000"/>
              <a:buFont typeface="Wingdings 2"/>
              <a:buChar char=""/>
            </a:pPr>
            <a:r>
              <a:rPr lang="hu-HU" sz="3000" dirty="0">
                <a:solidFill>
                  <a:schemeClr val="accent3">
                    <a:lumMod val="60000"/>
                    <a:lumOff val="40000"/>
                  </a:schemeClr>
                </a:solidFill>
                <a:latin typeface="Corbel"/>
              </a:rPr>
              <a:t>email:csicsi1968@</a:t>
            </a:r>
            <a:r>
              <a:rPr lang="hu-HU" sz="3000" dirty="0" err="1">
                <a:solidFill>
                  <a:schemeClr val="accent3">
                    <a:lumMod val="60000"/>
                    <a:lumOff val="40000"/>
                  </a:schemeClr>
                </a:solidFill>
                <a:latin typeface="Corbel"/>
              </a:rPr>
              <a:t>gmail.com</a:t>
            </a:r>
            <a:endParaRPr lang="hu-HU" sz="3000" dirty="0">
              <a:solidFill>
                <a:schemeClr val="accent3">
                  <a:lumMod val="60000"/>
                  <a:lumOff val="40000"/>
                </a:schemeClr>
              </a:solidFill>
              <a:latin typeface="Corbel"/>
            </a:endParaRPr>
          </a:p>
          <a:p>
            <a:endParaRPr lang="hu-HU" dirty="0"/>
          </a:p>
        </p:txBody>
      </p:sp>
    </p:spTree>
    <p:extLst>
      <p:ext uri="{BB962C8B-B14F-4D97-AF65-F5344CB8AC3E}">
        <p14:creationId xmlns:p14="http://schemas.microsoft.com/office/powerpoint/2010/main" val="1328052976"/>
      </p:ext>
    </p:extLst>
  </p:cSld>
  <p:clrMapOvr>
    <a:masterClrMapping/>
  </p:clrMapOvr>
  <mc:AlternateContent xmlns:mc="http://schemas.openxmlformats.org/markup-compatibility/2006" xmlns:p14="http://schemas.microsoft.com/office/powerpoint/2010/main">
    <mc:Choice Requires="p14">
      <p:transition spd="slow" p14:dur="2000" advTm="7935"/>
    </mc:Choice>
    <mc:Fallback xmlns="">
      <p:transition spd="slow" advTm="7935"/>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églalap 1"/>
          <p:cNvSpPr/>
          <p:nvPr/>
        </p:nvSpPr>
        <p:spPr>
          <a:xfrm>
            <a:off x="899592" y="366622"/>
            <a:ext cx="7776864" cy="5509200"/>
          </a:xfrm>
          <a:prstGeom prst="rect">
            <a:avLst/>
          </a:prstGeom>
        </p:spPr>
        <p:txBody>
          <a:bodyPr wrap="square">
            <a:spAutoFit/>
          </a:bodyPr>
          <a:lstStyle/>
          <a:p>
            <a:pPr marL="342900" marR="0" lvl="0" indent="-342900" defTabSz="914400" eaLnBrk="1" fontAlgn="base" latinLnBrk="0" hangingPunct="1">
              <a:lnSpc>
                <a:spcPct val="100000"/>
              </a:lnSpc>
              <a:spcBef>
                <a:spcPct val="20000"/>
              </a:spcBef>
              <a:spcAft>
                <a:spcPct val="0"/>
              </a:spcAft>
              <a:buClrTx/>
              <a:buSzTx/>
              <a:buFont typeface="Arial" charset="0"/>
              <a:buChar char="•"/>
              <a:tabLst/>
              <a:defRPr/>
            </a:pPr>
            <a:r>
              <a:rPr kumimoji="0" lang="hu-HU" sz="3200" b="0" i="0" u="sng" strike="noStrike" kern="0" cap="none" spc="0" normalizeH="0" baseline="0" noProof="0" dirty="0" smtClean="0">
                <a:ln>
                  <a:noFill/>
                </a:ln>
                <a:solidFill>
                  <a:srgbClr val="FF0000"/>
                </a:solidFill>
                <a:effectLst/>
                <a:uLnTx/>
                <a:uFillTx/>
                <a:latin typeface="Times New Roman" pitchFamily="18" charset="0"/>
                <a:cs typeface="Times New Roman" pitchFamily="18" charset="0"/>
              </a:rPr>
              <a:t>A gépesítés megsokszorozta az ember </a:t>
            </a:r>
            <a:r>
              <a:rPr kumimoji="0" lang="hu-HU" sz="3200" b="0" i="0" u="none" strike="noStrike" kern="0" cap="none" spc="0" normalizeH="0" baseline="0" noProof="0" dirty="0" smtClean="0">
                <a:ln>
                  <a:noFill/>
                </a:ln>
                <a:effectLst/>
                <a:uLnTx/>
                <a:uFillTx/>
                <a:latin typeface="Times New Roman" pitchFamily="18" charset="0"/>
                <a:cs typeface="Times New Roman" pitchFamily="18" charset="0"/>
              </a:rPr>
              <a:t>teljesítményét, az élőmunkát a gépi munka váltotta fel.</a:t>
            </a:r>
          </a:p>
          <a:p>
            <a:pPr marL="342900" marR="0" lvl="0" indent="-342900" defTabSz="914400" eaLnBrk="1" fontAlgn="base" latinLnBrk="0" hangingPunct="1">
              <a:lnSpc>
                <a:spcPct val="100000"/>
              </a:lnSpc>
              <a:spcBef>
                <a:spcPct val="20000"/>
              </a:spcBef>
              <a:spcAft>
                <a:spcPct val="0"/>
              </a:spcAft>
              <a:buClrTx/>
              <a:buSzTx/>
              <a:buFont typeface="Arial" charset="0"/>
              <a:buChar char="•"/>
              <a:tabLst/>
              <a:defRPr/>
            </a:pPr>
            <a:r>
              <a:rPr kumimoji="0" lang="hu-HU" sz="3200" b="0" i="0" u="sng" strike="noStrike" kern="0" cap="none" spc="0" normalizeH="0" baseline="0" noProof="0" dirty="0" smtClean="0">
                <a:ln>
                  <a:noFill/>
                </a:ln>
                <a:solidFill>
                  <a:srgbClr val="FF0000"/>
                </a:solidFill>
                <a:effectLst/>
                <a:uLnTx/>
                <a:uFillTx/>
                <a:latin typeface="Times New Roman" pitchFamily="18" charset="0"/>
                <a:cs typeface="Times New Roman" pitchFamily="18" charset="0"/>
              </a:rPr>
              <a:t>A műszerezés:  kiterjesztette az ember </a:t>
            </a:r>
            <a:r>
              <a:rPr kumimoji="0" lang="hu-HU" sz="3200" b="0" i="0" u="none" strike="noStrike" kern="0" cap="none" spc="0" normalizeH="0" baseline="0" noProof="0" dirty="0" smtClean="0">
                <a:ln>
                  <a:noFill/>
                </a:ln>
                <a:effectLst/>
                <a:uLnTx/>
                <a:uFillTx/>
                <a:latin typeface="Times New Roman" pitchFamily="18" charset="0"/>
                <a:cs typeface="Times New Roman" pitchFamily="18" charset="0"/>
              </a:rPr>
              <a:t>- </a:t>
            </a:r>
          </a:p>
          <a:p>
            <a:pPr marL="742950" marR="0" lvl="1" indent="-285750" defTabSz="914400" eaLnBrk="1" fontAlgn="base" latinLnBrk="0" hangingPunct="1">
              <a:lnSpc>
                <a:spcPct val="100000"/>
              </a:lnSpc>
              <a:spcBef>
                <a:spcPct val="20000"/>
              </a:spcBef>
              <a:spcAft>
                <a:spcPct val="0"/>
              </a:spcAft>
              <a:buClrTx/>
              <a:buSzTx/>
              <a:buFont typeface="Arial" charset="0"/>
              <a:buChar char="–"/>
              <a:tabLst/>
              <a:defRPr/>
            </a:pPr>
            <a:r>
              <a:rPr kumimoji="0" lang="hu-HU" sz="3200" b="0" i="0" u="none" strike="noStrike" kern="0" cap="none" spc="0" normalizeH="0" baseline="0" noProof="0" dirty="0" smtClean="0">
                <a:ln>
                  <a:noFill/>
                </a:ln>
                <a:effectLst/>
                <a:uLnTx/>
                <a:uFillTx/>
                <a:latin typeface="Times New Roman" pitchFamily="18" charset="0"/>
                <a:cs typeface="Times New Roman" pitchFamily="18" charset="0"/>
              </a:rPr>
              <a:t>megfigyelő</a:t>
            </a:r>
          </a:p>
          <a:p>
            <a:pPr marL="742950" marR="0" lvl="1" indent="-285750" defTabSz="914400" eaLnBrk="1" fontAlgn="base" latinLnBrk="0" hangingPunct="1">
              <a:lnSpc>
                <a:spcPct val="100000"/>
              </a:lnSpc>
              <a:spcBef>
                <a:spcPct val="20000"/>
              </a:spcBef>
              <a:spcAft>
                <a:spcPct val="0"/>
              </a:spcAft>
              <a:buClrTx/>
              <a:buSzTx/>
              <a:buFont typeface="Arial" charset="0"/>
              <a:buChar char="–"/>
              <a:tabLst/>
              <a:defRPr/>
            </a:pPr>
            <a:r>
              <a:rPr kumimoji="0" lang="hu-HU" sz="3200" b="0" i="0" u="none" strike="noStrike" kern="0" cap="none" spc="0" normalizeH="0" baseline="0" noProof="0" dirty="0" smtClean="0">
                <a:ln>
                  <a:noFill/>
                </a:ln>
                <a:effectLst/>
                <a:uLnTx/>
                <a:uFillTx/>
                <a:latin typeface="Times New Roman" pitchFamily="18" charset="0"/>
                <a:cs typeface="Times New Roman" pitchFamily="18" charset="0"/>
              </a:rPr>
              <a:t>ellenőrző</a:t>
            </a:r>
          </a:p>
          <a:p>
            <a:pPr marL="742950" marR="0" lvl="1" indent="-285750" defTabSz="914400" eaLnBrk="1" fontAlgn="base" latinLnBrk="0" hangingPunct="1">
              <a:lnSpc>
                <a:spcPct val="100000"/>
              </a:lnSpc>
              <a:spcBef>
                <a:spcPct val="20000"/>
              </a:spcBef>
              <a:spcAft>
                <a:spcPct val="0"/>
              </a:spcAft>
              <a:buClrTx/>
              <a:buSzTx/>
              <a:buFont typeface="Arial" charset="0"/>
              <a:buChar char="–"/>
              <a:tabLst/>
              <a:defRPr/>
            </a:pPr>
            <a:r>
              <a:rPr kumimoji="0" lang="hu-HU" sz="3200" b="0" i="0" u="none" strike="noStrike" kern="0" cap="none" spc="0" normalizeH="0" baseline="0" noProof="0" dirty="0" smtClean="0">
                <a:ln>
                  <a:noFill/>
                </a:ln>
                <a:effectLst/>
                <a:uLnTx/>
                <a:uFillTx/>
                <a:latin typeface="Times New Roman" pitchFamily="18" charset="0"/>
                <a:cs typeface="Times New Roman" pitchFamily="18" charset="0"/>
              </a:rPr>
              <a:t>érzékelő tevékenységét</a:t>
            </a:r>
          </a:p>
          <a:p>
            <a:pPr marL="342900" marR="0" lvl="0" indent="-342900" defTabSz="914400" eaLnBrk="1" fontAlgn="base" latinLnBrk="0" hangingPunct="1">
              <a:lnSpc>
                <a:spcPct val="100000"/>
              </a:lnSpc>
              <a:spcBef>
                <a:spcPct val="20000"/>
              </a:spcBef>
              <a:spcAft>
                <a:spcPct val="0"/>
              </a:spcAft>
              <a:buClrTx/>
              <a:buSzTx/>
              <a:buFont typeface="Arial" charset="0"/>
              <a:buChar char="•"/>
              <a:tabLst/>
              <a:defRPr/>
            </a:pPr>
            <a:r>
              <a:rPr kumimoji="0" lang="hu-HU" sz="3200" b="0" i="0" u="sng" strike="noStrike" kern="0" cap="none" spc="0" normalizeH="0" baseline="0" noProof="0" dirty="0" smtClean="0">
                <a:ln>
                  <a:noFill/>
                </a:ln>
                <a:solidFill>
                  <a:srgbClr val="FF0000"/>
                </a:solidFill>
                <a:effectLst/>
                <a:uLnTx/>
                <a:uFillTx/>
                <a:latin typeface="Times New Roman" pitchFamily="18" charset="0"/>
                <a:cs typeface="Times New Roman" pitchFamily="18" charset="0"/>
              </a:rPr>
              <a:t>Lehetővé vált az emberi irányító </a:t>
            </a:r>
            <a:r>
              <a:rPr kumimoji="0" lang="hu-HU" sz="3200" b="0" i="0" u="none" strike="noStrike" kern="0" cap="none" spc="0" normalizeH="0" baseline="0" noProof="0" dirty="0" smtClean="0">
                <a:ln>
                  <a:noFill/>
                </a:ln>
                <a:effectLst/>
                <a:uLnTx/>
                <a:uFillTx/>
                <a:latin typeface="Times New Roman" pitchFamily="18" charset="0"/>
                <a:cs typeface="Times New Roman" pitchFamily="18" charset="0"/>
              </a:rPr>
              <a:t>tevékenység gépi úton való elvégzése: az AUTOMATIZÁLÁS</a:t>
            </a:r>
            <a:endParaRPr kumimoji="0" lang="hu-HU" sz="3200" b="0" i="0" u="none" strike="noStrike" kern="0" cap="none" spc="0" normalizeH="0" baseline="0" noProof="0" dirty="0" smtClean="0">
              <a:ln>
                <a:noFill/>
              </a:ln>
              <a:effectLst/>
              <a:uLnTx/>
              <a:uFillTx/>
            </a:endParaRPr>
          </a:p>
        </p:txBody>
      </p:sp>
    </p:spTree>
    <p:custDataLst>
      <p:tags r:id="rId1"/>
    </p:custDataLst>
    <p:extLst>
      <p:ext uri="{BB962C8B-B14F-4D97-AF65-F5344CB8AC3E}">
        <p14:creationId xmlns:p14="http://schemas.microsoft.com/office/powerpoint/2010/main" val="707834141"/>
      </p:ext>
    </p:extLst>
  </p:cSld>
  <p:clrMapOvr>
    <a:masterClrMapping/>
  </p:clrMapOvr>
  <mc:AlternateContent xmlns:mc="http://schemas.openxmlformats.org/markup-compatibility/2006" xmlns:p14="http://schemas.microsoft.com/office/powerpoint/2010/main">
    <mc:Choice Requires="p14">
      <p:transition spd="slow" p14:dur="2000" advTm="27199"/>
    </mc:Choice>
    <mc:Fallback xmlns="">
      <p:transition spd="slow" advTm="2719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2">
                                            <p:txEl>
                                              <p:pRg st="1" end="1"/>
                                            </p:txEl>
                                          </p:spTgt>
                                        </p:tgtEl>
                                        <p:attrNameLst>
                                          <p:attrName>style.visibility</p:attrName>
                                        </p:attrNameLst>
                                      </p:cBhvr>
                                      <p:to>
                                        <p:strVal val="visible"/>
                                      </p:to>
                                    </p:set>
                                    <p:animEffect transition="in" filter="wipe(down)">
                                      <p:cBhvr>
                                        <p:cTn id="25" dur="580">
                                          <p:stCondLst>
                                            <p:cond delay="0"/>
                                          </p:stCondLst>
                                        </p:cTn>
                                        <p:tgtEl>
                                          <p:spTgt spid="2">
                                            <p:txEl>
                                              <p:pRg st="1" end="1"/>
                                            </p:txEl>
                                          </p:spTgt>
                                        </p:tgtEl>
                                      </p:cBhvr>
                                    </p:animEffect>
                                    <p:anim calcmode="lin" valueType="num">
                                      <p:cBhvr>
                                        <p:cTn id="26" dur="1822" tmFilter="0,0; 0.14,0.36; 0.43,0.73; 0.71,0.91; 1.0,1.0">
                                          <p:stCondLst>
                                            <p:cond delay="0"/>
                                          </p:stCondLst>
                                        </p:cTn>
                                        <p:tgtEl>
                                          <p:spTgt spid="2">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2">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2">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2">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2">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2">
                                            <p:txEl>
                                              <p:pRg st="1" end="1"/>
                                            </p:txEl>
                                          </p:spTgt>
                                        </p:tgtEl>
                                      </p:cBhvr>
                                      <p:to x="100000" y="60000"/>
                                    </p:animScale>
                                    <p:animScale>
                                      <p:cBhvr>
                                        <p:cTn id="32" dur="166" decel="50000">
                                          <p:stCondLst>
                                            <p:cond delay="676"/>
                                          </p:stCondLst>
                                        </p:cTn>
                                        <p:tgtEl>
                                          <p:spTgt spid="2">
                                            <p:txEl>
                                              <p:pRg st="1" end="1"/>
                                            </p:txEl>
                                          </p:spTgt>
                                        </p:tgtEl>
                                      </p:cBhvr>
                                      <p:to x="100000" y="100000"/>
                                    </p:animScale>
                                    <p:animScale>
                                      <p:cBhvr>
                                        <p:cTn id="33" dur="26">
                                          <p:stCondLst>
                                            <p:cond delay="1312"/>
                                          </p:stCondLst>
                                        </p:cTn>
                                        <p:tgtEl>
                                          <p:spTgt spid="2">
                                            <p:txEl>
                                              <p:pRg st="1" end="1"/>
                                            </p:txEl>
                                          </p:spTgt>
                                        </p:tgtEl>
                                      </p:cBhvr>
                                      <p:to x="100000" y="80000"/>
                                    </p:animScale>
                                    <p:animScale>
                                      <p:cBhvr>
                                        <p:cTn id="34" dur="166" decel="50000">
                                          <p:stCondLst>
                                            <p:cond delay="1338"/>
                                          </p:stCondLst>
                                        </p:cTn>
                                        <p:tgtEl>
                                          <p:spTgt spid="2">
                                            <p:txEl>
                                              <p:pRg st="1" end="1"/>
                                            </p:txEl>
                                          </p:spTgt>
                                        </p:tgtEl>
                                      </p:cBhvr>
                                      <p:to x="100000" y="100000"/>
                                    </p:animScale>
                                    <p:animScale>
                                      <p:cBhvr>
                                        <p:cTn id="35" dur="26">
                                          <p:stCondLst>
                                            <p:cond delay="1642"/>
                                          </p:stCondLst>
                                        </p:cTn>
                                        <p:tgtEl>
                                          <p:spTgt spid="2">
                                            <p:txEl>
                                              <p:pRg st="1" end="1"/>
                                            </p:txEl>
                                          </p:spTgt>
                                        </p:tgtEl>
                                      </p:cBhvr>
                                      <p:to x="100000" y="90000"/>
                                    </p:animScale>
                                    <p:animScale>
                                      <p:cBhvr>
                                        <p:cTn id="36" dur="166" decel="50000">
                                          <p:stCondLst>
                                            <p:cond delay="1668"/>
                                          </p:stCondLst>
                                        </p:cTn>
                                        <p:tgtEl>
                                          <p:spTgt spid="2">
                                            <p:txEl>
                                              <p:pRg st="1" end="1"/>
                                            </p:txEl>
                                          </p:spTgt>
                                        </p:tgtEl>
                                      </p:cBhvr>
                                      <p:to x="100000" y="100000"/>
                                    </p:animScale>
                                    <p:animScale>
                                      <p:cBhvr>
                                        <p:cTn id="37" dur="26">
                                          <p:stCondLst>
                                            <p:cond delay="1808"/>
                                          </p:stCondLst>
                                        </p:cTn>
                                        <p:tgtEl>
                                          <p:spTgt spid="2">
                                            <p:txEl>
                                              <p:pRg st="1" end="1"/>
                                            </p:txEl>
                                          </p:spTgt>
                                        </p:tgtEl>
                                      </p:cBhvr>
                                      <p:to x="100000" y="95000"/>
                                    </p:animScale>
                                    <p:animScale>
                                      <p:cBhvr>
                                        <p:cTn id="38" dur="166" decel="50000">
                                          <p:stCondLst>
                                            <p:cond delay="1834"/>
                                          </p:stCondLst>
                                        </p:cTn>
                                        <p:tgtEl>
                                          <p:spTgt spid="2">
                                            <p:txEl>
                                              <p:pRg st="1" end="1"/>
                                            </p:txEl>
                                          </p:spTgt>
                                        </p:tgtEl>
                                      </p:cBhvr>
                                      <p:to x="100000" y="100000"/>
                                    </p:animScale>
                                  </p:childTnLst>
                                </p:cTn>
                              </p:par>
                              <p:par>
                                <p:cTn id="39" presetID="26" presetClass="entr" presetSubtype="0" fill="hold" nodeType="withEffect">
                                  <p:stCondLst>
                                    <p:cond delay="0"/>
                                  </p:stCondLst>
                                  <p:childTnLst>
                                    <p:set>
                                      <p:cBhvr>
                                        <p:cTn id="40" dur="1" fill="hold">
                                          <p:stCondLst>
                                            <p:cond delay="0"/>
                                          </p:stCondLst>
                                        </p:cTn>
                                        <p:tgtEl>
                                          <p:spTgt spid="2">
                                            <p:txEl>
                                              <p:pRg st="2" end="2"/>
                                            </p:txEl>
                                          </p:spTgt>
                                        </p:tgtEl>
                                        <p:attrNameLst>
                                          <p:attrName>style.visibility</p:attrName>
                                        </p:attrNameLst>
                                      </p:cBhvr>
                                      <p:to>
                                        <p:strVal val="visible"/>
                                      </p:to>
                                    </p:set>
                                    <p:animEffect transition="in" filter="wipe(down)">
                                      <p:cBhvr>
                                        <p:cTn id="41" dur="580">
                                          <p:stCondLst>
                                            <p:cond delay="0"/>
                                          </p:stCondLst>
                                        </p:cTn>
                                        <p:tgtEl>
                                          <p:spTgt spid="2">
                                            <p:txEl>
                                              <p:pRg st="2" end="2"/>
                                            </p:txEl>
                                          </p:spTgt>
                                        </p:tgtEl>
                                      </p:cBhvr>
                                    </p:animEffect>
                                    <p:anim calcmode="lin" valueType="num">
                                      <p:cBhvr>
                                        <p:cTn id="42" dur="1822" tmFilter="0,0; 0.14,0.36; 0.43,0.73; 0.71,0.91; 1.0,1.0">
                                          <p:stCondLst>
                                            <p:cond delay="0"/>
                                          </p:stCondLst>
                                        </p:cTn>
                                        <p:tgtEl>
                                          <p:spTgt spid="2">
                                            <p:txEl>
                                              <p:pRg st="2" end="2"/>
                                            </p:tx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2">
                                            <p:txEl>
                                              <p:pRg st="2" end="2"/>
                                            </p:tx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2">
                                            <p:txEl>
                                              <p:pRg st="2" end="2"/>
                                            </p:tx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2">
                                            <p:txEl>
                                              <p:pRg st="2" end="2"/>
                                            </p:tx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2">
                                            <p:txEl>
                                              <p:pRg st="2" end="2"/>
                                            </p:tx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2">
                                            <p:txEl>
                                              <p:pRg st="2" end="2"/>
                                            </p:txEl>
                                          </p:spTgt>
                                        </p:tgtEl>
                                      </p:cBhvr>
                                      <p:to x="100000" y="60000"/>
                                    </p:animScale>
                                    <p:animScale>
                                      <p:cBhvr>
                                        <p:cTn id="48" dur="166" decel="50000">
                                          <p:stCondLst>
                                            <p:cond delay="676"/>
                                          </p:stCondLst>
                                        </p:cTn>
                                        <p:tgtEl>
                                          <p:spTgt spid="2">
                                            <p:txEl>
                                              <p:pRg st="2" end="2"/>
                                            </p:txEl>
                                          </p:spTgt>
                                        </p:tgtEl>
                                      </p:cBhvr>
                                      <p:to x="100000" y="100000"/>
                                    </p:animScale>
                                    <p:animScale>
                                      <p:cBhvr>
                                        <p:cTn id="49" dur="26">
                                          <p:stCondLst>
                                            <p:cond delay="1312"/>
                                          </p:stCondLst>
                                        </p:cTn>
                                        <p:tgtEl>
                                          <p:spTgt spid="2">
                                            <p:txEl>
                                              <p:pRg st="2" end="2"/>
                                            </p:txEl>
                                          </p:spTgt>
                                        </p:tgtEl>
                                      </p:cBhvr>
                                      <p:to x="100000" y="80000"/>
                                    </p:animScale>
                                    <p:animScale>
                                      <p:cBhvr>
                                        <p:cTn id="50" dur="166" decel="50000">
                                          <p:stCondLst>
                                            <p:cond delay="1338"/>
                                          </p:stCondLst>
                                        </p:cTn>
                                        <p:tgtEl>
                                          <p:spTgt spid="2">
                                            <p:txEl>
                                              <p:pRg st="2" end="2"/>
                                            </p:txEl>
                                          </p:spTgt>
                                        </p:tgtEl>
                                      </p:cBhvr>
                                      <p:to x="100000" y="100000"/>
                                    </p:animScale>
                                    <p:animScale>
                                      <p:cBhvr>
                                        <p:cTn id="51" dur="26">
                                          <p:stCondLst>
                                            <p:cond delay="1642"/>
                                          </p:stCondLst>
                                        </p:cTn>
                                        <p:tgtEl>
                                          <p:spTgt spid="2">
                                            <p:txEl>
                                              <p:pRg st="2" end="2"/>
                                            </p:txEl>
                                          </p:spTgt>
                                        </p:tgtEl>
                                      </p:cBhvr>
                                      <p:to x="100000" y="90000"/>
                                    </p:animScale>
                                    <p:animScale>
                                      <p:cBhvr>
                                        <p:cTn id="52" dur="166" decel="50000">
                                          <p:stCondLst>
                                            <p:cond delay="1668"/>
                                          </p:stCondLst>
                                        </p:cTn>
                                        <p:tgtEl>
                                          <p:spTgt spid="2">
                                            <p:txEl>
                                              <p:pRg st="2" end="2"/>
                                            </p:txEl>
                                          </p:spTgt>
                                        </p:tgtEl>
                                      </p:cBhvr>
                                      <p:to x="100000" y="100000"/>
                                    </p:animScale>
                                    <p:animScale>
                                      <p:cBhvr>
                                        <p:cTn id="53" dur="26">
                                          <p:stCondLst>
                                            <p:cond delay="1808"/>
                                          </p:stCondLst>
                                        </p:cTn>
                                        <p:tgtEl>
                                          <p:spTgt spid="2">
                                            <p:txEl>
                                              <p:pRg st="2" end="2"/>
                                            </p:txEl>
                                          </p:spTgt>
                                        </p:tgtEl>
                                      </p:cBhvr>
                                      <p:to x="100000" y="95000"/>
                                    </p:animScale>
                                    <p:animScale>
                                      <p:cBhvr>
                                        <p:cTn id="54" dur="166" decel="50000">
                                          <p:stCondLst>
                                            <p:cond delay="1834"/>
                                          </p:stCondLst>
                                        </p:cTn>
                                        <p:tgtEl>
                                          <p:spTgt spid="2">
                                            <p:txEl>
                                              <p:pRg st="2" end="2"/>
                                            </p:txEl>
                                          </p:spTgt>
                                        </p:tgtEl>
                                      </p:cBhvr>
                                      <p:to x="100000" y="100000"/>
                                    </p:animScale>
                                  </p:childTnLst>
                                </p:cTn>
                              </p:par>
                              <p:par>
                                <p:cTn id="55" presetID="26" presetClass="entr" presetSubtype="0" fill="hold" nodeType="withEffect">
                                  <p:stCondLst>
                                    <p:cond delay="0"/>
                                  </p:stCondLst>
                                  <p:childTnLst>
                                    <p:set>
                                      <p:cBhvr>
                                        <p:cTn id="56" dur="1" fill="hold">
                                          <p:stCondLst>
                                            <p:cond delay="0"/>
                                          </p:stCondLst>
                                        </p:cTn>
                                        <p:tgtEl>
                                          <p:spTgt spid="2">
                                            <p:txEl>
                                              <p:pRg st="3" end="3"/>
                                            </p:txEl>
                                          </p:spTgt>
                                        </p:tgtEl>
                                        <p:attrNameLst>
                                          <p:attrName>style.visibility</p:attrName>
                                        </p:attrNameLst>
                                      </p:cBhvr>
                                      <p:to>
                                        <p:strVal val="visible"/>
                                      </p:to>
                                    </p:set>
                                    <p:animEffect transition="in" filter="wipe(down)">
                                      <p:cBhvr>
                                        <p:cTn id="57" dur="580">
                                          <p:stCondLst>
                                            <p:cond delay="0"/>
                                          </p:stCondLst>
                                        </p:cTn>
                                        <p:tgtEl>
                                          <p:spTgt spid="2">
                                            <p:txEl>
                                              <p:pRg st="3" end="3"/>
                                            </p:txEl>
                                          </p:spTgt>
                                        </p:tgtEl>
                                      </p:cBhvr>
                                    </p:animEffect>
                                    <p:anim calcmode="lin" valueType="num">
                                      <p:cBhvr>
                                        <p:cTn id="58" dur="1822" tmFilter="0,0; 0.14,0.36; 0.43,0.73; 0.71,0.91; 1.0,1.0">
                                          <p:stCondLst>
                                            <p:cond delay="0"/>
                                          </p:stCondLst>
                                        </p:cTn>
                                        <p:tgtEl>
                                          <p:spTgt spid="2">
                                            <p:txEl>
                                              <p:pRg st="3" end="3"/>
                                            </p:txEl>
                                          </p:spTgt>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2">
                                            <p:txEl>
                                              <p:pRg st="3" end="3"/>
                                            </p:txEl>
                                          </p:spTgt>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2">
                                            <p:txEl>
                                              <p:pRg st="3" end="3"/>
                                            </p:txEl>
                                          </p:spTgt>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2">
                                            <p:txEl>
                                              <p:pRg st="3" end="3"/>
                                            </p:txEl>
                                          </p:spTgt>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2">
                                            <p:txEl>
                                              <p:pRg st="3" end="3"/>
                                            </p:txEl>
                                          </p:spTgt>
                                        </p:tgtEl>
                                        <p:attrNameLst>
                                          <p:attrName>ppt_y</p:attrName>
                                        </p:attrNameLst>
                                      </p:cBhvr>
                                      <p:tavLst>
                                        <p:tav tm="0" fmla="#ppt_y-sin(pi*$)/81">
                                          <p:val>
                                            <p:fltVal val="0"/>
                                          </p:val>
                                        </p:tav>
                                        <p:tav tm="100000">
                                          <p:val>
                                            <p:fltVal val="1"/>
                                          </p:val>
                                        </p:tav>
                                      </p:tavLst>
                                    </p:anim>
                                    <p:animScale>
                                      <p:cBhvr>
                                        <p:cTn id="63" dur="26">
                                          <p:stCondLst>
                                            <p:cond delay="650"/>
                                          </p:stCondLst>
                                        </p:cTn>
                                        <p:tgtEl>
                                          <p:spTgt spid="2">
                                            <p:txEl>
                                              <p:pRg st="3" end="3"/>
                                            </p:txEl>
                                          </p:spTgt>
                                        </p:tgtEl>
                                      </p:cBhvr>
                                      <p:to x="100000" y="60000"/>
                                    </p:animScale>
                                    <p:animScale>
                                      <p:cBhvr>
                                        <p:cTn id="64" dur="166" decel="50000">
                                          <p:stCondLst>
                                            <p:cond delay="676"/>
                                          </p:stCondLst>
                                        </p:cTn>
                                        <p:tgtEl>
                                          <p:spTgt spid="2">
                                            <p:txEl>
                                              <p:pRg st="3" end="3"/>
                                            </p:txEl>
                                          </p:spTgt>
                                        </p:tgtEl>
                                      </p:cBhvr>
                                      <p:to x="100000" y="100000"/>
                                    </p:animScale>
                                    <p:animScale>
                                      <p:cBhvr>
                                        <p:cTn id="65" dur="26">
                                          <p:stCondLst>
                                            <p:cond delay="1312"/>
                                          </p:stCondLst>
                                        </p:cTn>
                                        <p:tgtEl>
                                          <p:spTgt spid="2">
                                            <p:txEl>
                                              <p:pRg st="3" end="3"/>
                                            </p:txEl>
                                          </p:spTgt>
                                        </p:tgtEl>
                                      </p:cBhvr>
                                      <p:to x="100000" y="80000"/>
                                    </p:animScale>
                                    <p:animScale>
                                      <p:cBhvr>
                                        <p:cTn id="66" dur="166" decel="50000">
                                          <p:stCondLst>
                                            <p:cond delay="1338"/>
                                          </p:stCondLst>
                                        </p:cTn>
                                        <p:tgtEl>
                                          <p:spTgt spid="2">
                                            <p:txEl>
                                              <p:pRg st="3" end="3"/>
                                            </p:txEl>
                                          </p:spTgt>
                                        </p:tgtEl>
                                      </p:cBhvr>
                                      <p:to x="100000" y="100000"/>
                                    </p:animScale>
                                    <p:animScale>
                                      <p:cBhvr>
                                        <p:cTn id="67" dur="26">
                                          <p:stCondLst>
                                            <p:cond delay="1642"/>
                                          </p:stCondLst>
                                        </p:cTn>
                                        <p:tgtEl>
                                          <p:spTgt spid="2">
                                            <p:txEl>
                                              <p:pRg st="3" end="3"/>
                                            </p:txEl>
                                          </p:spTgt>
                                        </p:tgtEl>
                                      </p:cBhvr>
                                      <p:to x="100000" y="90000"/>
                                    </p:animScale>
                                    <p:animScale>
                                      <p:cBhvr>
                                        <p:cTn id="68" dur="166" decel="50000">
                                          <p:stCondLst>
                                            <p:cond delay="1668"/>
                                          </p:stCondLst>
                                        </p:cTn>
                                        <p:tgtEl>
                                          <p:spTgt spid="2">
                                            <p:txEl>
                                              <p:pRg st="3" end="3"/>
                                            </p:txEl>
                                          </p:spTgt>
                                        </p:tgtEl>
                                      </p:cBhvr>
                                      <p:to x="100000" y="100000"/>
                                    </p:animScale>
                                    <p:animScale>
                                      <p:cBhvr>
                                        <p:cTn id="69" dur="26">
                                          <p:stCondLst>
                                            <p:cond delay="1808"/>
                                          </p:stCondLst>
                                        </p:cTn>
                                        <p:tgtEl>
                                          <p:spTgt spid="2">
                                            <p:txEl>
                                              <p:pRg st="3" end="3"/>
                                            </p:txEl>
                                          </p:spTgt>
                                        </p:tgtEl>
                                      </p:cBhvr>
                                      <p:to x="100000" y="95000"/>
                                    </p:animScale>
                                    <p:animScale>
                                      <p:cBhvr>
                                        <p:cTn id="70" dur="166" decel="50000">
                                          <p:stCondLst>
                                            <p:cond delay="1834"/>
                                          </p:stCondLst>
                                        </p:cTn>
                                        <p:tgtEl>
                                          <p:spTgt spid="2">
                                            <p:txEl>
                                              <p:pRg st="3" end="3"/>
                                            </p:txEl>
                                          </p:spTgt>
                                        </p:tgtEl>
                                      </p:cBhvr>
                                      <p:to x="100000" y="100000"/>
                                    </p:animScale>
                                  </p:childTnLst>
                                </p:cTn>
                              </p:par>
                              <p:par>
                                <p:cTn id="71" presetID="26" presetClass="entr" presetSubtype="0" fill="hold" nodeType="withEffect">
                                  <p:stCondLst>
                                    <p:cond delay="0"/>
                                  </p:stCondLst>
                                  <p:childTnLst>
                                    <p:set>
                                      <p:cBhvr>
                                        <p:cTn id="72" dur="1" fill="hold">
                                          <p:stCondLst>
                                            <p:cond delay="0"/>
                                          </p:stCondLst>
                                        </p:cTn>
                                        <p:tgtEl>
                                          <p:spTgt spid="2">
                                            <p:txEl>
                                              <p:pRg st="4" end="4"/>
                                            </p:txEl>
                                          </p:spTgt>
                                        </p:tgtEl>
                                        <p:attrNameLst>
                                          <p:attrName>style.visibility</p:attrName>
                                        </p:attrNameLst>
                                      </p:cBhvr>
                                      <p:to>
                                        <p:strVal val="visible"/>
                                      </p:to>
                                    </p:set>
                                    <p:animEffect transition="in" filter="wipe(down)">
                                      <p:cBhvr>
                                        <p:cTn id="73" dur="580">
                                          <p:stCondLst>
                                            <p:cond delay="0"/>
                                          </p:stCondLst>
                                        </p:cTn>
                                        <p:tgtEl>
                                          <p:spTgt spid="2">
                                            <p:txEl>
                                              <p:pRg st="4" end="4"/>
                                            </p:txEl>
                                          </p:spTgt>
                                        </p:tgtEl>
                                      </p:cBhvr>
                                    </p:animEffect>
                                    <p:anim calcmode="lin" valueType="num">
                                      <p:cBhvr>
                                        <p:cTn id="74" dur="1822" tmFilter="0,0; 0.14,0.36; 0.43,0.73; 0.71,0.91; 1.0,1.0">
                                          <p:stCondLst>
                                            <p:cond delay="0"/>
                                          </p:stCondLst>
                                        </p:cTn>
                                        <p:tgtEl>
                                          <p:spTgt spid="2">
                                            <p:txEl>
                                              <p:pRg st="4" end="4"/>
                                            </p:txEl>
                                          </p:spTgt>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2">
                                            <p:txEl>
                                              <p:pRg st="4" end="4"/>
                                            </p:txEl>
                                          </p:spTgt>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2">
                                            <p:txEl>
                                              <p:pRg st="4" end="4"/>
                                            </p:txEl>
                                          </p:spTgt>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2">
                                            <p:txEl>
                                              <p:pRg st="4" end="4"/>
                                            </p:txEl>
                                          </p:spTgt>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2">
                                            <p:txEl>
                                              <p:pRg st="4" end="4"/>
                                            </p:txEl>
                                          </p:spTgt>
                                        </p:tgtEl>
                                        <p:attrNameLst>
                                          <p:attrName>ppt_y</p:attrName>
                                        </p:attrNameLst>
                                      </p:cBhvr>
                                      <p:tavLst>
                                        <p:tav tm="0" fmla="#ppt_y-sin(pi*$)/81">
                                          <p:val>
                                            <p:fltVal val="0"/>
                                          </p:val>
                                        </p:tav>
                                        <p:tav tm="100000">
                                          <p:val>
                                            <p:fltVal val="1"/>
                                          </p:val>
                                        </p:tav>
                                      </p:tavLst>
                                    </p:anim>
                                    <p:animScale>
                                      <p:cBhvr>
                                        <p:cTn id="79" dur="26">
                                          <p:stCondLst>
                                            <p:cond delay="650"/>
                                          </p:stCondLst>
                                        </p:cTn>
                                        <p:tgtEl>
                                          <p:spTgt spid="2">
                                            <p:txEl>
                                              <p:pRg st="4" end="4"/>
                                            </p:txEl>
                                          </p:spTgt>
                                        </p:tgtEl>
                                      </p:cBhvr>
                                      <p:to x="100000" y="60000"/>
                                    </p:animScale>
                                    <p:animScale>
                                      <p:cBhvr>
                                        <p:cTn id="80" dur="166" decel="50000">
                                          <p:stCondLst>
                                            <p:cond delay="676"/>
                                          </p:stCondLst>
                                        </p:cTn>
                                        <p:tgtEl>
                                          <p:spTgt spid="2">
                                            <p:txEl>
                                              <p:pRg st="4" end="4"/>
                                            </p:txEl>
                                          </p:spTgt>
                                        </p:tgtEl>
                                      </p:cBhvr>
                                      <p:to x="100000" y="100000"/>
                                    </p:animScale>
                                    <p:animScale>
                                      <p:cBhvr>
                                        <p:cTn id="81" dur="26">
                                          <p:stCondLst>
                                            <p:cond delay="1312"/>
                                          </p:stCondLst>
                                        </p:cTn>
                                        <p:tgtEl>
                                          <p:spTgt spid="2">
                                            <p:txEl>
                                              <p:pRg st="4" end="4"/>
                                            </p:txEl>
                                          </p:spTgt>
                                        </p:tgtEl>
                                      </p:cBhvr>
                                      <p:to x="100000" y="80000"/>
                                    </p:animScale>
                                    <p:animScale>
                                      <p:cBhvr>
                                        <p:cTn id="82" dur="166" decel="50000">
                                          <p:stCondLst>
                                            <p:cond delay="1338"/>
                                          </p:stCondLst>
                                        </p:cTn>
                                        <p:tgtEl>
                                          <p:spTgt spid="2">
                                            <p:txEl>
                                              <p:pRg st="4" end="4"/>
                                            </p:txEl>
                                          </p:spTgt>
                                        </p:tgtEl>
                                      </p:cBhvr>
                                      <p:to x="100000" y="100000"/>
                                    </p:animScale>
                                    <p:animScale>
                                      <p:cBhvr>
                                        <p:cTn id="83" dur="26">
                                          <p:stCondLst>
                                            <p:cond delay="1642"/>
                                          </p:stCondLst>
                                        </p:cTn>
                                        <p:tgtEl>
                                          <p:spTgt spid="2">
                                            <p:txEl>
                                              <p:pRg st="4" end="4"/>
                                            </p:txEl>
                                          </p:spTgt>
                                        </p:tgtEl>
                                      </p:cBhvr>
                                      <p:to x="100000" y="90000"/>
                                    </p:animScale>
                                    <p:animScale>
                                      <p:cBhvr>
                                        <p:cTn id="84" dur="166" decel="50000">
                                          <p:stCondLst>
                                            <p:cond delay="1668"/>
                                          </p:stCondLst>
                                        </p:cTn>
                                        <p:tgtEl>
                                          <p:spTgt spid="2">
                                            <p:txEl>
                                              <p:pRg st="4" end="4"/>
                                            </p:txEl>
                                          </p:spTgt>
                                        </p:tgtEl>
                                      </p:cBhvr>
                                      <p:to x="100000" y="100000"/>
                                    </p:animScale>
                                    <p:animScale>
                                      <p:cBhvr>
                                        <p:cTn id="85" dur="26">
                                          <p:stCondLst>
                                            <p:cond delay="1808"/>
                                          </p:stCondLst>
                                        </p:cTn>
                                        <p:tgtEl>
                                          <p:spTgt spid="2">
                                            <p:txEl>
                                              <p:pRg st="4" end="4"/>
                                            </p:txEl>
                                          </p:spTgt>
                                        </p:tgtEl>
                                      </p:cBhvr>
                                      <p:to x="100000" y="95000"/>
                                    </p:animScale>
                                    <p:animScale>
                                      <p:cBhvr>
                                        <p:cTn id="86" dur="166" decel="50000">
                                          <p:stCondLst>
                                            <p:cond delay="1834"/>
                                          </p:stCondLst>
                                        </p:cTn>
                                        <p:tgtEl>
                                          <p:spTgt spid="2">
                                            <p:txEl>
                                              <p:pRg st="4" end="4"/>
                                            </p:txEl>
                                          </p:spTgt>
                                        </p:tgtEl>
                                      </p:cBhvr>
                                      <p:to x="100000" y="100000"/>
                                    </p:animScale>
                                  </p:childTnLst>
                                </p:cTn>
                              </p:par>
                            </p:childTnLst>
                          </p:cTn>
                        </p:par>
                      </p:childTnLst>
                    </p:cTn>
                  </p:par>
                  <p:par>
                    <p:cTn id="87" fill="hold">
                      <p:stCondLst>
                        <p:cond delay="indefinite"/>
                      </p:stCondLst>
                      <p:childTnLst>
                        <p:par>
                          <p:cTn id="88" fill="hold">
                            <p:stCondLst>
                              <p:cond delay="0"/>
                            </p:stCondLst>
                            <p:childTnLst>
                              <p:par>
                                <p:cTn id="89" presetID="26" presetClass="entr" presetSubtype="0" fill="hold" nodeType="clickEffect">
                                  <p:stCondLst>
                                    <p:cond delay="0"/>
                                  </p:stCondLst>
                                  <p:childTnLst>
                                    <p:set>
                                      <p:cBhvr>
                                        <p:cTn id="90" dur="1" fill="hold">
                                          <p:stCondLst>
                                            <p:cond delay="0"/>
                                          </p:stCondLst>
                                        </p:cTn>
                                        <p:tgtEl>
                                          <p:spTgt spid="2">
                                            <p:txEl>
                                              <p:pRg st="5" end="5"/>
                                            </p:txEl>
                                          </p:spTgt>
                                        </p:tgtEl>
                                        <p:attrNameLst>
                                          <p:attrName>style.visibility</p:attrName>
                                        </p:attrNameLst>
                                      </p:cBhvr>
                                      <p:to>
                                        <p:strVal val="visible"/>
                                      </p:to>
                                    </p:set>
                                    <p:animEffect transition="in" filter="wipe(down)">
                                      <p:cBhvr>
                                        <p:cTn id="91" dur="580">
                                          <p:stCondLst>
                                            <p:cond delay="0"/>
                                          </p:stCondLst>
                                        </p:cTn>
                                        <p:tgtEl>
                                          <p:spTgt spid="2">
                                            <p:txEl>
                                              <p:pRg st="5" end="5"/>
                                            </p:txEl>
                                          </p:spTgt>
                                        </p:tgtEl>
                                      </p:cBhvr>
                                    </p:animEffect>
                                    <p:anim calcmode="lin" valueType="num">
                                      <p:cBhvr>
                                        <p:cTn id="92" dur="1822" tmFilter="0,0; 0.14,0.36; 0.43,0.73; 0.71,0.91; 1.0,1.0">
                                          <p:stCondLst>
                                            <p:cond delay="0"/>
                                          </p:stCondLst>
                                        </p:cTn>
                                        <p:tgtEl>
                                          <p:spTgt spid="2">
                                            <p:txEl>
                                              <p:pRg st="5" end="5"/>
                                            </p:txEl>
                                          </p:spTgt>
                                        </p:tgtEl>
                                        <p:attrNameLst>
                                          <p:attrName>ppt_x</p:attrName>
                                        </p:attrNameLst>
                                      </p:cBhvr>
                                      <p:tavLst>
                                        <p:tav tm="0">
                                          <p:val>
                                            <p:strVal val="#ppt_x-0.25"/>
                                          </p:val>
                                        </p:tav>
                                        <p:tav tm="100000">
                                          <p:val>
                                            <p:strVal val="#ppt_x"/>
                                          </p:val>
                                        </p:tav>
                                      </p:tavLst>
                                    </p:anim>
                                    <p:anim calcmode="lin" valueType="num">
                                      <p:cBhvr>
                                        <p:cTn id="93" dur="664" tmFilter="0.0,0.0; 0.25,0.07; 0.50,0.2; 0.75,0.467; 1.0,1.0">
                                          <p:stCondLst>
                                            <p:cond delay="0"/>
                                          </p:stCondLst>
                                        </p:cTn>
                                        <p:tgtEl>
                                          <p:spTgt spid="2">
                                            <p:txEl>
                                              <p:pRg st="5" end="5"/>
                                            </p:txEl>
                                          </p:spTgt>
                                        </p:tgtEl>
                                        <p:attrNameLst>
                                          <p:attrName>ppt_y</p:attrName>
                                        </p:attrNameLst>
                                      </p:cBhvr>
                                      <p:tavLst>
                                        <p:tav tm="0" fmla="#ppt_y-sin(pi*$)/3">
                                          <p:val>
                                            <p:fltVal val="0.5"/>
                                          </p:val>
                                        </p:tav>
                                        <p:tav tm="100000">
                                          <p:val>
                                            <p:fltVal val="1"/>
                                          </p:val>
                                        </p:tav>
                                      </p:tavLst>
                                    </p:anim>
                                    <p:anim calcmode="lin" valueType="num">
                                      <p:cBhvr>
                                        <p:cTn id="94" dur="664" tmFilter="0, 0; 0.125,0.2665; 0.25,0.4; 0.375,0.465; 0.5,0.5;  0.625,0.535; 0.75,0.6; 0.875,0.7335; 1,1">
                                          <p:stCondLst>
                                            <p:cond delay="664"/>
                                          </p:stCondLst>
                                        </p:cTn>
                                        <p:tgtEl>
                                          <p:spTgt spid="2">
                                            <p:txEl>
                                              <p:pRg st="5" end="5"/>
                                            </p:txEl>
                                          </p:spTgt>
                                        </p:tgtEl>
                                        <p:attrNameLst>
                                          <p:attrName>ppt_y</p:attrName>
                                        </p:attrNameLst>
                                      </p:cBhvr>
                                      <p:tavLst>
                                        <p:tav tm="0" fmla="#ppt_y-sin(pi*$)/9">
                                          <p:val>
                                            <p:fltVal val="0"/>
                                          </p:val>
                                        </p:tav>
                                        <p:tav tm="100000">
                                          <p:val>
                                            <p:fltVal val="1"/>
                                          </p:val>
                                        </p:tav>
                                      </p:tavLst>
                                    </p:anim>
                                    <p:anim calcmode="lin" valueType="num">
                                      <p:cBhvr>
                                        <p:cTn id="95" dur="332" tmFilter="0, 0; 0.125,0.2665; 0.25,0.4; 0.375,0.465; 0.5,0.5;  0.625,0.535; 0.75,0.6; 0.875,0.7335; 1,1">
                                          <p:stCondLst>
                                            <p:cond delay="1324"/>
                                          </p:stCondLst>
                                        </p:cTn>
                                        <p:tgtEl>
                                          <p:spTgt spid="2">
                                            <p:txEl>
                                              <p:pRg st="5" end="5"/>
                                            </p:txEl>
                                          </p:spTgt>
                                        </p:tgtEl>
                                        <p:attrNameLst>
                                          <p:attrName>ppt_y</p:attrName>
                                        </p:attrNameLst>
                                      </p:cBhvr>
                                      <p:tavLst>
                                        <p:tav tm="0" fmla="#ppt_y-sin(pi*$)/27">
                                          <p:val>
                                            <p:fltVal val="0"/>
                                          </p:val>
                                        </p:tav>
                                        <p:tav tm="100000">
                                          <p:val>
                                            <p:fltVal val="1"/>
                                          </p:val>
                                        </p:tav>
                                      </p:tavLst>
                                    </p:anim>
                                    <p:anim calcmode="lin" valueType="num">
                                      <p:cBhvr>
                                        <p:cTn id="96" dur="164" tmFilter="0, 0; 0.125,0.2665; 0.25,0.4; 0.375,0.465; 0.5,0.5;  0.625,0.535; 0.75,0.6; 0.875,0.7335; 1,1">
                                          <p:stCondLst>
                                            <p:cond delay="1656"/>
                                          </p:stCondLst>
                                        </p:cTn>
                                        <p:tgtEl>
                                          <p:spTgt spid="2">
                                            <p:txEl>
                                              <p:pRg st="5" end="5"/>
                                            </p:txEl>
                                          </p:spTgt>
                                        </p:tgtEl>
                                        <p:attrNameLst>
                                          <p:attrName>ppt_y</p:attrName>
                                        </p:attrNameLst>
                                      </p:cBhvr>
                                      <p:tavLst>
                                        <p:tav tm="0" fmla="#ppt_y-sin(pi*$)/81">
                                          <p:val>
                                            <p:fltVal val="0"/>
                                          </p:val>
                                        </p:tav>
                                        <p:tav tm="100000">
                                          <p:val>
                                            <p:fltVal val="1"/>
                                          </p:val>
                                        </p:tav>
                                      </p:tavLst>
                                    </p:anim>
                                    <p:animScale>
                                      <p:cBhvr>
                                        <p:cTn id="97" dur="26">
                                          <p:stCondLst>
                                            <p:cond delay="650"/>
                                          </p:stCondLst>
                                        </p:cTn>
                                        <p:tgtEl>
                                          <p:spTgt spid="2">
                                            <p:txEl>
                                              <p:pRg st="5" end="5"/>
                                            </p:txEl>
                                          </p:spTgt>
                                        </p:tgtEl>
                                      </p:cBhvr>
                                      <p:to x="100000" y="60000"/>
                                    </p:animScale>
                                    <p:animScale>
                                      <p:cBhvr>
                                        <p:cTn id="98" dur="166" decel="50000">
                                          <p:stCondLst>
                                            <p:cond delay="676"/>
                                          </p:stCondLst>
                                        </p:cTn>
                                        <p:tgtEl>
                                          <p:spTgt spid="2">
                                            <p:txEl>
                                              <p:pRg st="5" end="5"/>
                                            </p:txEl>
                                          </p:spTgt>
                                        </p:tgtEl>
                                      </p:cBhvr>
                                      <p:to x="100000" y="100000"/>
                                    </p:animScale>
                                    <p:animScale>
                                      <p:cBhvr>
                                        <p:cTn id="99" dur="26">
                                          <p:stCondLst>
                                            <p:cond delay="1312"/>
                                          </p:stCondLst>
                                        </p:cTn>
                                        <p:tgtEl>
                                          <p:spTgt spid="2">
                                            <p:txEl>
                                              <p:pRg st="5" end="5"/>
                                            </p:txEl>
                                          </p:spTgt>
                                        </p:tgtEl>
                                      </p:cBhvr>
                                      <p:to x="100000" y="80000"/>
                                    </p:animScale>
                                    <p:animScale>
                                      <p:cBhvr>
                                        <p:cTn id="100" dur="166" decel="50000">
                                          <p:stCondLst>
                                            <p:cond delay="1338"/>
                                          </p:stCondLst>
                                        </p:cTn>
                                        <p:tgtEl>
                                          <p:spTgt spid="2">
                                            <p:txEl>
                                              <p:pRg st="5" end="5"/>
                                            </p:txEl>
                                          </p:spTgt>
                                        </p:tgtEl>
                                      </p:cBhvr>
                                      <p:to x="100000" y="100000"/>
                                    </p:animScale>
                                    <p:animScale>
                                      <p:cBhvr>
                                        <p:cTn id="101" dur="26">
                                          <p:stCondLst>
                                            <p:cond delay="1642"/>
                                          </p:stCondLst>
                                        </p:cTn>
                                        <p:tgtEl>
                                          <p:spTgt spid="2">
                                            <p:txEl>
                                              <p:pRg st="5" end="5"/>
                                            </p:txEl>
                                          </p:spTgt>
                                        </p:tgtEl>
                                      </p:cBhvr>
                                      <p:to x="100000" y="90000"/>
                                    </p:animScale>
                                    <p:animScale>
                                      <p:cBhvr>
                                        <p:cTn id="102" dur="166" decel="50000">
                                          <p:stCondLst>
                                            <p:cond delay="1668"/>
                                          </p:stCondLst>
                                        </p:cTn>
                                        <p:tgtEl>
                                          <p:spTgt spid="2">
                                            <p:txEl>
                                              <p:pRg st="5" end="5"/>
                                            </p:txEl>
                                          </p:spTgt>
                                        </p:tgtEl>
                                      </p:cBhvr>
                                      <p:to x="100000" y="100000"/>
                                    </p:animScale>
                                    <p:animScale>
                                      <p:cBhvr>
                                        <p:cTn id="103" dur="26">
                                          <p:stCondLst>
                                            <p:cond delay="1808"/>
                                          </p:stCondLst>
                                        </p:cTn>
                                        <p:tgtEl>
                                          <p:spTgt spid="2">
                                            <p:txEl>
                                              <p:pRg st="5" end="5"/>
                                            </p:txEl>
                                          </p:spTgt>
                                        </p:tgtEl>
                                      </p:cBhvr>
                                      <p:to x="100000" y="95000"/>
                                    </p:animScale>
                                    <p:animScale>
                                      <p:cBhvr>
                                        <p:cTn id="104" dur="166" decel="50000">
                                          <p:stCondLst>
                                            <p:cond delay="1834"/>
                                          </p:stCondLst>
                                        </p:cTn>
                                        <p:tgtEl>
                                          <p:spTgt spid="2">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églalap 1"/>
          <p:cNvSpPr/>
          <p:nvPr/>
        </p:nvSpPr>
        <p:spPr>
          <a:xfrm>
            <a:off x="755576" y="323535"/>
            <a:ext cx="8064896" cy="5607689"/>
          </a:xfrm>
          <a:prstGeom prst="rect">
            <a:avLst/>
          </a:prstGeom>
        </p:spPr>
        <p:txBody>
          <a:bodyPr wrap="square">
            <a:spAutoFit/>
          </a:bodyPr>
          <a:lstStyle/>
          <a:p>
            <a:pPr marL="342900" lvl="0" indent="-342900" fontAlgn="base">
              <a:spcBef>
                <a:spcPct val="20000"/>
              </a:spcBef>
              <a:spcAft>
                <a:spcPct val="0"/>
              </a:spcAft>
              <a:buFont typeface="Arial" charset="0"/>
              <a:buChar char="•"/>
            </a:pPr>
            <a:r>
              <a:rPr lang="hu-HU" sz="3200" u="sng" dirty="0">
                <a:solidFill>
                  <a:srgbClr val="FF0000"/>
                </a:solidFill>
                <a:latin typeface="Times New Roman" pitchFamily="18" charset="0"/>
                <a:cs typeface="Times New Roman" pitchFamily="18" charset="0"/>
              </a:rPr>
              <a:t>Az irányítás olyan művelet, mely beavatkozik </a:t>
            </a:r>
            <a:r>
              <a:rPr lang="hu-HU" sz="3200" dirty="0">
                <a:latin typeface="Times New Roman" pitchFamily="18" charset="0"/>
                <a:cs typeface="Times New Roman" pitchFamily="18" charset="0"/>
              </a:rPr>
              <a:t>valamely műszaki folyamatba annak</a:t>
            </a:r>
          </a:p>
          <a:p>
            <a:pPr marL="742950" lvl="1" indent="-285750" fontAlgn="base">
              <a:spcBef>
                <a:spcPct val="20000"/>
              </a:spcBef>
              <a:spcAft>
                <a:spcPct val="0"/>
              </a:spcAft>
              <a:buFont typeface="Arial" charset="0"/>
              <a:buChar char="–"/>
            </a:pPr>
            <a:r>
              <a:rPr lang="hu-HU" sz="3200" dirty="0">
                <a:latin typeface="Times New Roman" pitchFamily="18" charset="0"/>
                <a:cs typeface="Times New Roman" pitchFamily="18" charset="0"/>
              </a:rPr>
              <a:t>létrehozása (elindítása)</a:t>
            </a:r>
          </a:p>
          <a:p>
            <a:pPr marL="742950" lvl="1" indent="-285750" fontAlgn="base">
              <a:spcBef>
                <a:spcPct val="20000"/>
              </a:spcBef>
              <a:spcAft>
                <a:spcPct val="0"/>
              </a:spcAft>
              <a:buFont typeface="Arial" charset="0"/>
              <a:buChar char="–"/>
            </a:pPr>
            <a:r>
              <a:rPr lang="hu-HU" sz="3200" dirty="0">
                <a:latin typeface="Times New Roman" pitchFamily="18" charset="0"/>
                <a:cs typeface="Times New Roman" pitchFamily="18" charset="0"/>
              </a:rPr>
              <a:t>fenntartása</a:t>
            </a:r>
          </a:p>
          <a:p>
            <a:pPr marL="742950" lvl="1" indent="-285750" fontAlgn="base">
              <a:spcBef>
                <a:spcPct val="20000"/>
              </a:spcBef>
              <a:spcAft>
                <a:spcPct val="0"/>
              </a:spcAft>
              <a:buFont typeface="Arial" charset="0"/>
              <a:buChar char="–"/>
            </a:pPr>
            <a:r>
              <a:rPr lang="hu-HU" sz="3200" dirty="0">
                <a:latin typeface="Times New Roman" pitchFamily="18" charset="0"/>
                <a:cs typeface="Times New Roman" pitchFamily="18" charset="0"/>
              </a:rPr>
              <a:t>tervszerű lefolyása</a:t>
            </a:r>
          </a:p>
          <a:p>
            <a:pPr marL="742950" lvl="1" indent="-285750" fontAlgn="base">
              <a:spcBef>
                <a:spcPct val="20000"/>
              </a:spcBef>
              <a:spcAft>
                <a:spcPct val="0"/>
              </a:spcAft>
              <a:buFont typeface="Arial" charset="0"/>
              <a:buChar char="–"/>
            </a:pPr>
            <a:r>
              <a:rPr lang="hu-HU" sz="3200" dirty="0">
                <a:latin typeface="Times New Roman" pitchFamily="18" charset="0"/>
                <a:cs typeface="Times New Roman" pitchFamily="18" charset="0"/>
              </a:rPr>
              <a:t>megváltoztatása</a:t>
            </a:r>
          </a:p>
          <a:p>
            <a:pPr marL="742950" lvl="1" indent="-285750" fontAlgn="base">
              <a:spcBef>
                <a:spcPct val="20000"/>
              </a:spcBef>
              <a:spcAft>
                <a:spcPct val="0"/>
              </a:spcAft>
              <a:buFont typeface="Arial" charset="0"/>
              <a:buChar char="–"/>
            </a:pPr>
            <a:r>
              <a:rPr lang="hu-HU" sz="3200" dirty="0">
                <a:latin typeface="Times New Roman" pitchFamily="18" charset="0"/>
                <a:cs typeface="Times New Roman" pitchFamily="18" charset="0"/>
              </a:rPr>
              <a:t>vagy megszüntetése céljából.</a:t>
            </a:r>
          </a:p>
          <a:p>
            <a:pPr marL="342900" lvl="0" indent="-342900" fontAlgn="base">
              <a:spcBef>
                <a:spcPct val="20000"/>
              </a:spcBef>
              <a:spcAft>
                <a:spcPct val="0"/>
              </a:spcAft>
              <a:buFont typeface="Arial" charset="0"/>
              <a:buChar char="•"/>
            </a:pPr>
            <a:r>
              <a:rPr lang="hu-HU" sz="3200" u="sng" dirty="0">
                <a:solidFill>
                  <a:srgbClr val="FF0000"/>
                </a:solidFill>
                <a:latin typeface="Times New Roman" pitchFamily="18" charset="0"/>
                <a:cs typeface="Times New Roman" pitchFamily="18" charset="0"/>
              </a:rPr>
              <a:t>Az irányító szervek </a:t>
            </a:r>
            <a:r>
              <a:rPr lang="hu-HU" sz="3200" u="sng" dirty="0">
                <a:latin typeface="Times New Roman" pitchFamily="18" charset="0"/>
                <a:cs typeface="Times New Roman" pitchFamily="18" charset="0"/>
              </a:rPr>
              <a:t>nem végeznek közvetlen </a:t>
            </a:r>
            <a:r>
              <a:rPr lang="hu-HU" sz="3200" dirty="0">
                <a:latin typeface="Times New Roman" pitchFamily="18" charset="0"/>
                <a:cs typeface="Times New Roman" pitchFamily="18" charset="0"/>
              </a:rPr>
              <a:t>munkát, csak a </a:t>
            </a:r>
            <a:r>
              <a:rPr lang="hu-HU" sz="3200" u="sng" dirty="0">
                <a:latin typeface="Times New Roman" pitchFamily="18" charset="0"/>
                <a:cs typeface="Times New Roman" pitchFamily="18" charset="0"/>
              </a:rPr>
              <a:t>termelő berendezéseket irányítják</a:t>
            </a:r>
            <a:r>
              <a:rPr lang="hu-HU" sz="3200" dirty="0">
                <a:latin typeface="Times New Roman" pitchFamily="18" charset="0"/>
                <a:cs typeface="Times New Roman" pitchFamily="18" charset="0"/>
              </a:rPr>
              <a:t>.</a:t>
            </a:r>
          </a:p>
        </p:txBody>
      </p:sp>
    </p:spTree>
    <p:custDataLst>
      <p:tags r:id="rId1"/>
    </p:custDataLst>
    <p:extLst>
      <p:ext uri="{BB962C8B-B14F-4D97-AF65-F5344CB8AC3E}">
        <p14:creationId xmlns:p14="http://schemas.microsoft.com/office/powerpoint/2010/main" val="4154358988"/>
      </p:ext>
    </p:extLst>
  </p:cSld>
  <p:clrMapOvr>
    <a:masterClrMapping/>
  </p:clrMapOvr>
  <mc:AlternateContent xmlns:mc="http://schemas.openxmlformats.org/markup-compatibility/2006" xmlns:p14="http://schemas.microsoft.com/office/powerpoint/2010/main">
    <mc:Choice Requires="p14">
      <p:transition spd="slow" p14:dur="2000" advTm="21540"/>
    </mc:Choice>
    <mc:Fallback xmlns="">
      <p:transition spd="slow" advTm="2154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2">
                                            <p:txEl>
                                              <p:pRg st="1" end="1"/>
                                            </p:txEl>
                                          </p:spTgt>
                                        </p:tgtEl>
                                        <p:attrNameLst>
                                          <p:attrName>style.visibility</p:attrName>
                                        </p:attrNameLst>
                                      </p:cBhvr>
                                      <p:to>
                                        <p:strVal val="visible"/>
                                      </p:to>
                                    </p:set>
                                    <p:animEffect transition="in" filter="wipe(down)">
                                      <p:cBhvr>
                                        <p:cTn id="23" dur="580">
                                          <p:stCondLst>
                                            <p:cond delay="0"/>
                                          </p:stCondLst>
                                        </p:cTn>
                                        <p:tgtEl>
                                          <p:spTgt spid="2">
                                            <p:txEl>
                                              <p:pRg st="1" end="1"/>
                                            </p:txEl>
                                          </p:spTgt>
                                        </p:tgtEl>
                                      </p:cBhvr>
                                    </p:animEffect>
                                    <p:anim calcmode="lin" valueType="num">
                                      <p:cBhvr>
                                        <p:cTn id="24" dur="1822" tmFilter="0,0; 0.14,0.36; 0.43,0.73; 0.71,0.91; 1.0,1.0">
                                          <p:stCondLst>
                                            <p:cond delay="0"/>
                                          </p:stCondLst>
                                        </p:cTn>
                                        <p:tgtEl>
                                          <p:spTgt spid="2">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2">
                                            <p:txEl>
                                              <p:pRg st="1" end="1"/>
                                            </p:txEl>
                                          </p:spTgt>
                                        </p:tgtEl>
                                      </p:cBhvr>
                                      <p:to x="100000" y="60000"/>
                                    </p:animScale>
                                    <p:animScale>
                                      <p:cBhvr>
                                        <p:cTn id="30" dur="166" decel="50000">
                                          <p:stCondLst>
                                            <p:cond delay="676"/>
                                          </p:stCondLst>
                                        </p:cTn>
                                        <p:tgtEl>
                                          <p:spTgt spid="2">
                                            <p:txEl>
                                              <p:pRg st="1" end="1"/>
                                            </p:txEl>
                                          </p:spTgt>
                                        </p:tgtEl>
                                      </p:cBhvr>
                                      <p:to x="100000" y="100000"/>
                                    </p:animScale>
                                    <p:animScale>
                                      <p:cBhvr>
                                        <p:cTn id="31" dur="26">
                                          <p:stCondLst>
                                            <p:cond delay="1312"/>
                                          </p:stCondLst>
                                        </p:cTn>
                                        <p:tgtEl>
                                          <p:spTgt spid="2">
                                            <p:txEl>
                                              <p:pRg st="1" end="1"/>
                                            </p:txEl>
                                          </p:spTgt>
                                        </p:tgtEl>
                                      </p:cBhvr>
                                      <p:to x="100000" y="80000"/>
                                    </p:animScale>
                                    <p:animScale>
                                      <p:cBhvr>
                                        <p:cTn id="32" dur="166" decel="50000">
                                          <p:stCondLst>
                                            <p:cond delay="1338"/>
                                          </p:stCondLst>
                                        </p:cTn>
                                        <p:tgtEl>
                                          <p:spTgt spid="2">
                                            <p:txEl>
                                              <p:pRg st="1" end="1"/>
                                            </p:txEl>
                                          </p:spTgt>
                                        </p:tgtEl>
                                      </p:cBhvr>
                                      <p:to x="100000" y="100000"/>
                                    </p:animScale>
                                    <p:animScale>
                                      <p:cBhvr>
                                        <p:cTn id="33" dur="26">
                                          <p:stCondLst>
                                            <p:cond delay="1642"/>
                                          </p:stCondLst>
                                        </p:cTn>
                                        <p:tgtEl>
                                          <p:spTgt spid="2">
                                            <p:txEl>
                                              <p:pRg st="1" end="1"/>
                                            </p:txEl>
                                          </p:spTgt>
                                        </p:tgtEl>
                                      </p:cBhvr>
                                      <p:to x="100000" y="90000"/>
                                    </p:animScale>
                                    <p:animScale>
                                      <p:cBhvr>
                                        <p:cTn id="34" dur="166" decel="50000">
                                          <p:stCondLst>
                                            <p:cond delay="1668"/>
                                          </p:stCondLst>
                                        </p:cTn>
                                        <p:tgtEl>
                                          <p:spTgt spid="2">
                                            <p:txEl>
                                              <p:pRg st="1" end="1"/>
                                            </p:txEl>
                                          </p:spTgt>
                                        </p:tgtEl>
                                      </p:cBhvr>
                                      <p:to x="100000" y="100000"/>
                                    </p:animScale>
                                    <p:animScale>
                                      <p:cBhvr>
                                        <p:cTn id="35" dur="26">
                                          <p:stCondLst>
                                            <p:cond delay="1808"/>
                                          </p:stCondLst>
                                        </p:cTn>
                                        <p:tgtEl>
                                          <p:spTgt spid="2">
                                            <p:txEl>
                                              <p:pRg st="1" end="1"/>
                                            </p:txEl>
                                          </p:spTgt>
                                        </p:tgtEl>
                                      </p:cBhvr>
                                      <p:to x="100000" y="95000"/>
                                    </p:animScale>
                                    <p:animScale>
                                      <p:cBhvr>
                                        <p:cTn id="36" dur="166" decel="50000">
                                          <p:stCondLst>
                                            <p:cond delay="1834"/>
                                          </p:stCondLst>
                                        </p:cTn>
                                        <p:tgtEl>
                                          <p:spTgt spid="2">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2">
                                            <p:txEl>
                                              <p:pRg st="2" end="2"/>
                                            </p:txEl>
                                          </p:spTgt>
                                        </p:tgtEl>
                                        <p:attrNameLst>
                                          <p:attrName>style.visibility</p:attrName>
                                        </p:attrNameLst>
                                      </p:cBhvr>
                                      <p:to>
                                        <p:strVal val="visible"/>
                                      </p:to>
                                    </p:set>
                                    <p:animEffect transition="in" filter="wipe(down)">
                                      <p:cBhvr>
                                        <p:cTn id="39" dur="580">
                                          <p:stCondLst>
                                            <p:cond delay="0"/>
                                          </p:stCondLst>
                                        </p:cTn>
                                        <p:tgtEl>
                                          <p:spTgt spid="2">
                                            <p:txEl>
                                              <p:pRg st="2" end="2"/>
                                            </p:txEl>
                                          </p:spTgt>
                                        </p:tgtEl>
                                      </p:cBhvr>
                                    </p:animEffect>
                                    <p:anim calcmode="lin" valueType="num">
                                      <p:cBhvr>
                                        <p:cTn id="40" dur="1822" tmFilter="0,0; 0.14,0.36; 0.43,0.73; 0.71,0.91; 1.0,1.0">
                                          <p:stCondLst>
                                            <p:cond delay="0"/>
                                          </p:stCondLst>
                                        </p:cTn>
                                        <p:tgtEl>
                                          <p:spTgt spid="2">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2">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2">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2">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2">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2">
                                            <p:txEl>
                                              <p:pRg st="2" end="2"/>
                                            </p:txEl>
                                          </p:spTgt>
                                        </p:tgtEl>
                                      </p:cBhvr>
                                      <p:to x="100000" y="60000"/>
                                    </p:animScale>
                                    <p:animScale>
                                      <p:cBhvr>
                                        <p:cTn id="46" dur="166" decel="50000">
                                          <p:stCondLst>
                                            <p:cond delay="676"/>
                                          </p:stCondLst>
                                        </p:cTn>
                                        <p:tgtEl>
                                          <p:spTgt spid="2">
                                            <p:txEl>
                                              <p:pRg st="2" end="2"/>
                                            </p:txEl>
                                          </p:spTgt>
                                        </p:tgtEl>
                                      </p:cBhvr>
                                      <p:to x="100000" y="100000"/>
                                    </p:animScale>
                                    <p:animScale>
                                      <p:cBhvr>
                                        <p:cTn id="47" dur="26">
                                          <p:stCondLst>
                                            <p:cond delay="1312"/>
                                          </p:stCondLst>
                                        </p:cTn>
                                        <p:tgtEl>
                                          <p:spTgt spid="2">
                                            <p:txEl>
                                              <p:pRg st="2" end="2"/>
                                            </p:txEl>
                                          </p:spTgt>
                                        </p:tgtEl>
                                      </p:cBhvr>
                                      <p:to x="100000" y="80000"/>
                                    </p:animScale>
                                    <p:animScale>
                                      <p:cBhvr>
                                        <p:cTn id="48" dur="166" decel="50000">
                                          <p:stCondLst>
                                            <p:cond delay="1338"/>
                                          </p:stCondLst>
                                        </p:cTn>
                                        <p:tgtEl>
                                          <p:spTgt spid="2">
                                            <p:txEl>
                                              <p:pRg st="2" end="2"/>
                                            </p:txEl>
                                          </p:spTgt>
                                        </p:tgtEl>
                                      </p:cBhvr>
                                      <p:to x="100000" y="100000"/>
                                    </p:animScale>
                                    <p:animScale>
                                      <p:cBhvr>
                                        <p:cTn id="49" dur="26">
                                          <p:stCondLst>
                                            <p:cond delay="1642"/>
                                          </p:stCondLst>
                                        </p:cTn>
                                        <p:tgtEl>
                                          <p:spTgt spid="2">
                                            <p:txEl>
                                              <p:pRg st="2" end="2"/>
                                            </p:txEl>
                                          </p:spTgt>
                                        </p:tgtEl>
                                      </p:cBhvr>
                                      <p:to x="100000" y="90000"/>
                                    </p:animScale>
                                    <p:animScale>
                                      <p:cBhvr>
                                        <p:cTn id="50" dur="166" decel="50000">
                                          <p:stCondLst>
                                            <p:cond delay="1668"/>
                                          </p:stCondLst>
                                        </p:cTn>
                                        <p:tgtEl>
                                          <p:spTgt spid="2">
                                            <p:txEl>
                                              <p:pRg st="2" end="2"/>
                                            </p:txEl>
                                          </p:spTgt>
                                        </p:tgtEl>
                                      </p:cBhvr>
                                      <p:to x="100000" y="100000"/>
                                    </p:animScale>
                                    <p:animScale>
                                      <p:cBhvr>
                                        <p:cTn id="51" dur="26">
                                          <p:stCondLst>
                                            <p:cond delay="1808"/>
                                          </p:stCondLst>
                                        </p:cTn>
                                        <p:tgtEl>
                                          <p:spTgt spid="2">
                                            <p:txEl>
                                              <p:pRg st="2" end="2"/>
                                            </p:txEl>
                                          </p:spTgt>
                                        </p:tgtEl>
                                      </p:cBhvr>
                                      <p:to x="100000" y="95000"/>
                                    </p:animScale>
                                    <p:animScale>
                                      <p:cBhvr>
                                        <p:cTn id="52" dur="166" decel="50000">
                                          <p:stCondLst>
                                            <p:cond delay="1834"/>
                                          </p:stCondLst>
                                        </p:cTn>
                                        <p:tgtEl>
                                          <p:spTgt spid="2">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2">
                                            <p:txEl>
                                              <p:pRg st="3" end="3"/>
                                            </p:txEl>
                                          </p:spTgt>
                                        </p:tgtEl>
                                        <p:attrNameLst>
                                          <p:attrName>style.visibility</p:attrName>
                                        </p:attrNameLst>
                                      </p:cBhvr>
                                      <p:to>
                                        <p:strVal val="visible"/>
                                      </p:to>
                                    </p:set>
                                    <p:animEffect transition="in" filter="wipe(down)">
                                      <p:cBhvr>
                                        <p:cTn id="55" dur="580">
                                          <p:stCondLst>
                                            <p:cond delay="0"/>
                                          </p:stCondLst>
                                        </p:cTn>
                                        <p:tgtEl>
                                          <p:spTgt spid="2">
                                            <p:txEl>
                                              <p:pRg st="3" end="3"/>
                                            </p:txEl>
                                          </p:spTgt>
                                        </p:tgtEl>
                                      </p:cBhvr>
                                    </p:animEffect>
                                    <p:anim calcmode="lin" valueType="num">
                                      <p:cBhvr>
                                        <p:cTn id="56" dur="1822" tmFilter="0,0; 0.14,0.36; 0.43,0.73; 0.71,0.91; 1.0,1.0">
                                          <p:stCondLst>
                                            <p:cond delay="0"/>
                                          </p:stCondLst>
                                        </p:cTn>
                                        <p:tgtEl>
                                          <p:spTgt spid="2">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2">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2">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2">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2">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2">
                                            <p:txEl>
                                              <p:pRg st="3" end="3"/>
                                            </p:txEl>
                                          </p:spTgt>
                                        </p:tgtEl>
                                      </p:cBhvr>
                                      <p:to x="100000" y="60000"/>
                                    </p:animScale>
                                    <p:animScale>
                                      <p:cBhvr>
                                        <p:cTn id="62" dur="166" decel="50000">
                                          <p:stCondLst>
                                            <p:cond delay="676"/>
                                          </p:stCondLst>
                                        </p:cTn>
                                        <p:tgtEl>
                                          <p:spTgt spid="2">
                                            <p:txEl>
                                              <p:pRg st="3" end="3"/>
                                            </p:txEl>
                                          </p:spTgt>
                                        </p:tgtEl>
                                      </p:cBhvr>
                                      <p:to x="100000" y="100000"/>
                                    </p:animScale>
                                    <p:animScale>
                                      <p:cBhvr>
                                        <p:cTn id="63" dur="26">
                                          <p:stCondLst>
                                            <p:cond delay="1312"/>
                                          </p:stCondLst>
                                        </p:cTn>
                                        <p:tgtEl>
                                          <p:spTgt spid="2">
                                            <p:txEl>
                                              <p:pRg st="3" end="3"/>
                                            </p:txEl>
                                          </p:spTgt>
                                        </p:tgtEl>
                                      </p:cBhvr>
                                      <p:to x="100000" y="80000"/>
                                    </p:animScale>
                                    <p:animScale>
                                      <p:cBhvr>
                                        <p:cTn id="64" dur="166" decel="50000">
                                          <p:stCondLst>
                                            <p:cond delay="1338"/>
                                          </p:stCondLst>
                                        </p:cTn>
                                        <p:tgtEl>
                                          <p:spTgt spid="2">
                                            <p:txEl>
                                              <p:pRg st="3" end="3"/>
                                            </p:txEl>
                                          </p:spTgt>
                                        </p:tgtEl>
                                      </p:cBhvr>
                                      <p:to x="100000" y="100000"/>
                                    </p:animScale>
                                    <p:animScale>
                                      <p:cBhvr>
                                        <p:cTn id="65" dur="26">
                                          <p:stCondLst>
                                            <p:cond delay="1642"/>
                                          </p:stCondLst>
                                        </p:cTn>
                                        <p:tgtEl>
                                          <p:spTgt spid="2">
                                            <p:txEl>
                                              <p:pRg st="3" end="3"/>
                                            </p:txEl>
                                          </p:spTgt>
                                        </p:tgtEl>
                                      </p:cBhvr>
                                      <p:to x="100000" y="90000"/>
                                    </p:animScale>
                                    <p:animScale>
                                      <p:cBhvr>
                                        <p:cTn id="66" dur="166" decel="50000">
                                          <p:stCondLst>
                                            <p:cond delay="1668"/>
                                          </p:stCondLst>
                                        </p:cTn>
                                        <p:tgtEl>
                                          <p:spTgt spid="2">
                                            <p:txEl>
                                              <p:pRg st="3" end="3"/>
                                            </p:txEl>
                                          </p:spTgt>
                                        </p:tgtEl>
                                      </p:cBhvr>
                                      <p:to x="100000" y="100000"/>
                                    </p:animScale>
                                    <p:animScale>
                                      <p:cBhvr>
                                        <p:cTn id="67" dur="26">
                                          <p:stCondLst>
                                            <p:cond delay="1808"/>
                                          </p:stCondLst>
                                        </p:cTn>
                                        <p:tgtEl>
                                          <p:spTgt spid="2">
                                            <p:txEl>
                                              <p:pRg st="3" end="3"/>
                                            </p:txEl>
                                          </p:spTgt>
                                        </p:tgtEl>
                                      </p:cBhvr>
                                      <p:to x="100000" y="95000"/>
                                    </p:animScale>
                                    <p:animScale>
                                      <p:cBhvr>
                                        <p:cTn id="68" dur="166" decel="50000">
                                          <p:stCondLst>
                                            <p:cond delay="1834"/>
                                          </p:stCondLst>
                                        </p:cTn>
                                        <p:tgtEl>
                                          <p:spTgt spid="2">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2">
                                            <p:txEl>
                                              <p:pRg st="4" end="4"/>
                                            </p:txEl>
                                          </p:spTgt>
                                        </p:tgtEl>
                                        <p:attrNameLst>
                                          <p:attrName>style.visibility</p:attrName>
                                        </p:attrNameLst>
                                      </p:cBhvr>
                                      <p:to>
                                        <p:strVal val="visible"/>
                                      </p:to>
                                    </p:set>
                                    <p:animEffect transition="in" filter="wipe(down)">
                                      <p:cBhvr>
                                        <p:cTn id="71" dur="580">
                                          <p:stCondLst>
                                            <p:cond delay="0"/>
                                          </p:stCondLst>
                                        </p:cTn>
                                        <p:tgtEl>
                                          <p:spTgt spid="2">
                                            <p:txEl>
                                              <p:pRg st="4" end="4"/>
                                            </p:txEl>
                                          </p:spTgt>
                                        </p:tgtEl>
                                      </p:cBhvr>
                                    </p:animEffect>
                                    <p:anim calcmode="lin" valueType="num">
                                      <p:cBhvr>
                                        <p:cTn id="72" dur="1822" tmFilter="0,0; 0.14,0.36; 0.43,0.73; 0.71,0.91; 1.0,1.0">
                                          <p:stCondLst>
                                            <p:cond delay="0"/>
                                          </p:stCondLst>
                                        </p:cTn>
                                        <p:tgtEl>
                                          <p:spTgt spid="2">
                                            <p:txEl>
                                              <p:pRg st="4" end="4"/>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2">
                                            <p:txEl>
                                              <p:pRg st="4" end="4"/>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2">
                                            <p:txEl>
                                              <p:pRg st="4" end="4"/>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2">
                                            <p:txEl>
                                              <p:pRg st="4" end="4"/>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2">
                                            <p:txEl>
                                              <p:pRg st="4" end="4"/>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2">
                                            <p:txEl>
                                              <p:pRg st="4" end="4"/>
                                            </p:txEl>
                                          </p:spTgt>
                                        </p:tgtEl>
                                      </p:cBhvr>
                                      <p:to x="100000" y="60000"/>
                                    </p:animScale>
                                    <p:animScale>
                                      <p:cBhvr>
                                        <p:cTn id="78" dur="166" decel="50000">
                                          <p:stCondLst>
                                            <p:cond delay="676"/>
                                          </p:stCondLst>
                                        </p:cTn>
                                        <p:tgtEl>
                                          <p:spTgt spid="2">
                                            <p:txEl>
                                              <p:pRg st="4" end="4"/>
                                            </p:txEl>
                                          </p:spTgt>
                                        </p:tgtEl>
                                      </p:cBhvr>
                                      <p:to x="100000" y="100000"/>
                                    </p:animScale>
                                    <p:animScale>
                                      <p:cBhvr>
                                        <p:cTn id="79" dur="26">
                                          <p:stCondLst>
                                            <p:cond delay="1312"/>
                                          </p:stCondLst>
                                        </p:cTn>
                                        <p:tgtEl>
                                          <p:spTgt spid="2">
                                            <p:txEl>
                                              <p:pRg st="4" end="4"/>
                                            </p:txEl>
                                          </p:spTgt>
                                        </p:tgtEl>
                                      </p:cBhvr>
                                      <p:to x="100000" y="80000"/>
                                    </p:animScale>
                                    <p:animScale>
                                      <p:cBhvr>
                                        <p:cTn id="80" dur="166" decel="50000">
                                          <p:stCondLst>
                                            <p:cond delay="1338"/>
                                          </p:stCondLst>
                                        </p:cTn>
                                        <p:tgtEl>
                                          <p:spTgt spid="2">
                                            <p:txEl>
                                              <p:pRg st="4" end="4"/>
                                            </p:txEl>
                                          </p:spTgt>
                                        </p:tgtEl>
                                      </p:cBhvr>
                                      <p:to x="100000" y="100000"/>
                                    </p:animScale>
                                    <p:animScale>
                                      <p:cBhvr>
                                        <p:cTn id="81" dur="26">
                                          <p:stCondLst>
                                            <p:cond delay="1642"/>
                                          </p:stCondLst>
                                        </p:cTn>
                                        <p:tgtEl>
                                          <p:spTgt spid="2">
                                            <p:txEl>
                                              <p:pRg st="4" end="4"/>
                                            </p:txEl>
                                          </p:spTgt>
                                        </p:tgtEl>
                                      </p:cBhvr>
                                      <p:to x="100000" y="90000"/>
                                    </p:animScale>
                                    <p:animScale>
                                      <p:cBhvr>
                                        <p:cTn id="82" dur="166" decel="50000">
                                          <p:stCondLst>
                                            <p:cond delay="1668"/>
                                          </p:stCondLst>
                                        </p:cTn>
                                        <p:tgtEl>
                                          <p:spTgt spid="2">
                                            <p:txEl>
                                              <p:pRg st="4" end="4"/>
                                            </p:txEl>
                                          </p:spTgt>
                                        </p:tgtEl>
                                      </p:cBhvr>
                                      <p:to x="100000" y="100000"/>
                                    </p:animScale>
                                    <p:animScale>
                                      <p:cBhvr>
                                        <p:cTn id="83" dur="26">
                                          <p:stCondLst>
                                            <p:cond delay="1808"/>
                                          </p:stCondLst>
                                        </p:cTn>
                                        <p:tgtEl>
                                          <p:spTgt spid="2">
                                            <p:txEl>
                                              <p:pRg st="4" end="4"/>
                                            </p:txEl>
                                          </p:spTgt>
                                        </p:tgtEl>
                                      </p:cBhvr>
                                      <p:to x="100000" y="95000"/>
                                    </p:animScale>
                                    <p:animScale>
                                      <p:cBhvr>
                                        <p:cTn id="84" dur="166" decel="50000">
                                          <p:stCondLst>
                                            <p:cond delay="1834"/>
                                          </p:stCondLst>
                                        </p:cTn>
                                        <p:tgtEl>
                                          <p:spTgt spid="2">
                                            <p:txEl>
                                              <p:pRg st="4" end="4"/>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2">
                                            <p:txEl>
                                              <p:pRg st="5" end="5"/>
                                            </p:txEl>
                                          </p:spTgt>
                                        </p:tgtEl>
                                        <p:attrNameLst>
                                          <p:attrName>style.visibility</p:attrName>
                                        </p:attrNameLst>
                                      </p:cBhvr>
                                      <p:to>
                                        <p:strVal val="visible"/>
                                      </p:to>
                                    </p:set>
                                    <p:animEffect transition="in" filter="wipe(down)">
                                      <p:cBhvr>
                                        <p:cTn id="87" dur="580">
                                          <p:stCondLst>
                                            <p:cond delay="0"/>
                                          </p:stCondLst>
                                        </p:cTn>
                                        <p:tgtEl>
                                          <p:spTgt spid="2">
                                            <p:txEl>
                                              <p:pRg st="5" end="5"/>
                                            </p:txEl>
                                          </p:spTgt>
                                        </p:tgtEl>
                                      </p:cBhvr>
                                    </p:animEffect>
                                    <p:anim calcmode="lin" valueType="num">
                                      <p:cBhvr>
                                        <p:cTn id="88" dur="1822" tmFilter="0,0; 0.14,0.36; 0.43,0.73; 0.71,0.91; 1.0,1.0">
                                          <p:stCondLst>
                                            <p:cond delay="0"/>
                                          </p:stCondLst>
                                        </p:cTn>
                                        <p:tgtEl>
                                          <p:spTgt spid="2">
                                            <p:txEl>
                                              <p:pRg st="5" end="5"/>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2">
                                            <p:txEl>
                                              <p:pRg st="5" end="5"/>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2">
                                            <p:txEl>
                                              <p:pRg st="5" end="5"/>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2">
                                            <p:txEl>
                                              <p:pRg st="5" end="5"/>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2">
                                            <p:txEl>
                                              <p:pRg st="5" end="5"/>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2">
                                            <p:txEl>
                                              <p:pRg st="5" end="5"/>
                                            </p:txEl>
                                          </p:spTgt>
                                        </p:tgtEl>
                                      </p:cBhvr>
                                      <p:to x="100000" y="60000"/>
                                    </p:animScale>
                                    <p:animScale>
                                      <p:cBhvr>
                                        <p:cTn id="94" dur="166" decel="50000">
                                          <p:stCondLst>
                                            <p:cond delay="676"/>
                                          </p:stCondLst>
                                        </p:cTn>
                                        <p:tgtEl>
                                          <p:spTgt spid="2">
                                            <p:txEl>
                                              <p:pRg st="5" end="5"/>
                                            </p:txEl>
                                          </p:spTgt>
                                        </p:tgtEl>
                                      </p:cBhvr>
                                      <p:to x="100000" y="100000"/>
                                    </p:animScale>
                                    <p:animScale>
                                      <p:cBhvr>
                                        <p:cTn id="95" dur="26">
                                          <p:stCondLst>
                                            <p:cond delay="1312"/>
                                          </p:stCondLst>
                                        </p:cTn>
                                        <p:tgtEl>
                                          <p:spTgt spid="2">
                                            <p:txEl>
                                              <p:pRg st="5" end="5"/>
                                            </p:txEl>
                                          </p:spTgt>
                                        </p:tgtEl>
                                      </p:cBhvr>
                                      <p:to x="100000" y="80000"/>
                                    </p:animScale>
                                    <p:animScale>
                                      <p:cBhvr>
                                        <p:cTn id="96" dur="166" decel="50000">
                                          <p:stCondLst>
                                            <p:cond delay="1338"/>
                                          </p:stCondLst>
                                        </p:cTn>
                                        <p:tgtEl>
                                          <p:spTgt spid="2">
                                            <p:txEl>
                                              <p:pRg st="5" end="5"/>
                                            </p:txEl>
                                          </p:spTgt>
                                        </p:tgtEl>
                                      </p:cBhvr>
                                      <p:to x="100000" y="100000"/>
                                    </p:animScale>
                                    <p:animScale>
                                      <p:cBhvr>
                                        <p:cTn id="97" dur="26">
                                          <p:stCondLst>
                                            <p:cond delay="1642"/>
                                          </p:stCondLst>
                                        </p:cTn>
                                        <p:tgtEl>
                                          <p:spTgt spid="2">
                                            <p:txEl>
                                              <p:pRg st="5" end="5"/>
                                            </p:txEl>
                                          </p:spTgt>
                                        </p:tgtEl>
                                      </p:cBhvr>
                                      <p:to x="100000" y="90000"/>
                                    </p:animScale>
                                    <p:animScale>
                                      <p:cBhvr>
                                        <p:cTn id="98" dur="166" decel="50000">
                                          <p:stCondLst>
                                            <p:cond delay="1668"/>
                                          </p:stCondLst>
                                        </p:cTn>
                                        <p:tgtEl>
                                          <p:spTgt spid="2">
                                            <p:txEl>
                                              <p:pRg st="5" end="5"/>
                                            </p:txEl>
                                          </p:spTgt>
                                        </p:tgtEl>
                                      </p:cBhvr>
                                      <p:to x="100000" y="100000"/>
                                    </p:animScale>
                                    <p:animScale>
                                      <p:cBhvr>
                                        <p:cTn id="99" dur="26">
                                          <p:stCondLst>
                                            <p:cond delay="1808"/>
                                          </p:stCondLst>
                                        </p:cTn>
                                        <p:tgtEl>
                                          <p:spTgt spid="2">
                                            <p:txEl>
                                              <p:pRg st="5" end="5"/>
                                            </p:txEl>
                                          </p:spTgt>
                                        </p:tgtEl>
                                      </p:cBhvr>
                                      <p:to x="100000" y="95000"/>
                                    </p:animScale>
                                    <p:animScale>
                                      <p:cBhvr>
                                        <p:cTn id="100" dur="166" decel="50000">
                                          <p:stCondLst>
                                            <p:cond delay="1834"/>
                                          </p:stCondLst>
                                        </p:cTn>
                                        <p:tgtEl>
                                          <p:spTgt spid="2">
                                            <p:txEl>
                                              <p:pRg st="5" end="5"/>
                                            </p:txEl>
                                          </p:spTgt>
                                        </p:tgtEl>
                                      </p:cBhvr>
                                      <p:to x="100000" y="100000"/>
                                    </p:animScale>
                                  </p:childTnLst>
                                </p:cTn>
                              </p:par>
                            </p:childTnLst>
                          </p:cTn>
                        </p:par>
                      </p:childTnLst>
                    </p:cTn>
                  </p:par>
                  <p:par>
                    <p:cTn id="101" fill="hold">
                      <p:stCondLst>
                        <p:cond delay="indefinite"/>
                      </p:stCondLst>
                      <p:childTnLst>
                        <p:par>
                          <p:cTn id="102" fill="hold">
                            <p:stCondLst>
                              <p:cond delay="0"/>
                            </p:stCondLst>
                            <p:childTnLst>
                              <p:par>
                                <p:cTn id="103" presetID="26" presetClass="entr" presetSubtype="0" fill="hold" nodeType="clickEffect">
                                  <p:stCondLst>
                                    <p:cond delay="0"/>
                                  </p:stCondLst>
                                  <p:childTnLst>
                                    <p:set>
                                      <p:cBhvr>
                                        <p:cTn id="104" dur="1" fill="hold">
                                          <p:stCondLst>
                                            <p:cond delay="0"/>
                                          </p:stCondLst>
                                        </p:cTn>
                                        <p:tgtEl>
                                          <p:spTgt spid="2">
                                            <p:txEl>
                                              <p:pRg st="6" end="6"/>
                                            </p:txEl>
                                          </p:spTgt>
                                        </p:tgtEl>
                                        <p:attrNameLst>
                                          <p:attrName>style.visibility</p:attrName>
                                        </p:attrNameLst>
                                      </p:cBhvr>
                                      <p:to>
                                        <p:strVal val="visible"/>
                                      </p:to>
                                    </p:set>
                                    <p:animEffect transition="in" filter="wipe(down)">
                                      <p:cBhvr>
                                        <p:cTn id="105" dur="580">
                                          <p:stCondLst>
                                            <p:cond delay="0"/>
                                          </p:stCondLst>
                                        </p:cTn>
                                        <p:tgtEl>
                                          <p:spTgt spid="2">
                                            <p:txEl>
                                              <p:pRg st="6" end="6"/>
                                            </p:txEl>
                                          </p:spTgt>
                                        </p:tgtEl>
                                      </p:cBhvr>
                                    </p:animEffect>
                                    <p:anim calcmode="lin" valueType="num">
                                      <p:cBhvr>
                                        <p:cTn id="106" dur="1822" tmFilter="0,0; 0.14,0.36; 0.43,0.73; 0.71,0.91; 1.0,1.0">
                                          <p:stCondLst>
                                            <p:cond delay="0"/>
                                          </p:stCondLst>
                                        </p:cTn>
                                        <p:tgtEl>
                                          <p:spTgt spid="2">
                                            <p:txEl>
                                              <p:pRg st="6" end="6"/>
                                            </p:txEl>
                                          </p:spTgt>
                                        </p:tgtEl>
                                        <p:attrNameLst>
                                          <p:attrName>ppt_x</p:attrName>
                                        </p:attrNameLst>
                                      </p:cBhvr>
                                      <p:tavLst>
                                        <p:tav tm="0">
                                          <p:val>
                                            <p:strVal val="#ppt_x-0.25"/>
                                          </p:val>
                                        </p:tav>
                                        <p:tav tm="100000">
                                          <p:val>
                                            <p:strVal val="#ppt_x"/>
                                          </p:val>
                                        </p:tav>
                                      </p:tavLst>
                                    </p:anim>
                                    <p:anim calcmode="lin" valueType="num">
                                      <p:cBhvr>
                                        <p:cTn id="107" dur="664" tmFilter="0.0,0.0; 0.25,0.07; 0.50,0.2; 0.75,0.467; 1.0,1.0">
                                          <p:stCondLst>
                                            <p:cond delay="0"/>
                                          </p:stCondLst>
                                        </p:cTn>
                                        <p:tgtEl>
                                          <p:spTgt spid="2">
                                            <p:txEl>
                                              <p:pRg st="6" end="6"/>
                                            </p:txEl>
                                          </p:spTgt>
                                        </p:tgtEl>
                                        <p:attrNameLst>
                                          <p:attrName>ppt_y</p:attrName>
                                        </p:attrNameLst>
                                      </p:cBhvr>
                                      <p:tavLst>
                                        <p:tav tm="0" fmla="#ppt_y-sin(pi*$)/3">
                                          <p:val>
                                            <p:fltVal val="0.5"/>
                                          </p:val>
                                        </p:tav>
                                        <p:tav tm="100000">
                                          <p:val>
                                            <p:fltVal val="1"/>
                                          </p:val>
                                        </p:tav>
                                      </p:tavLst>
                                    </p:anim>
                                    <p:anim calcmode="lin" valueType="num">
                                      <p:cBhvr>
                                        <p:cTn id="108" dur="664" tmFilter="0, 0; 0.125,0.2665; 0.25,0.4; 0.375,0.465; 0.5,0.5;  0.625,0.535; 0.75,0.6; 0.875,0.7335; 1,1">
                                          <p:stCondLst>
                                            <p:cond delay="664"/>
                                          </p:stCondLst>
                                        </p:cTn>
                                        <p:tgtEl>
                                          <p:spTgt spid="2">
                                            <p:txEl>
                                              <p:pRg st="6" end="6"/>
                                            </p:txEl>
                                          </p:spTgt>
                                        </p:tgtEl>
                                        <p:attrNameLst>
                                          <p:attrName>ppt_y</p:attrName>
                                        </p:attrNameLst>
                                      </p:cBhvr>
                                      <p:tavLst>
                                        <p:tav tm="0" fmla="#ppt_y-sin(pi*$)/9">
                                          <p:val>
                                            <p:fltVal val="0"/>
                                          </p:val>
                                        </p:tav>
                                        <p:tav tm="100000">
                                          <p:val>
                                            <p:fltVal val="1"/>
                                          </p:val>
                                        </p:tav>
                                      </p:tavLst>
                                    </p:anim>
                                    <p:anim calcmode="lin" valueType="num">
                                      <p:cBhvr>
                                        <p:cTn id="109" dur="332" tmFilter="0, 0; 0.125,0.2665; 0.25,0.4; 0.375,0.465; 0.5,0.5;  0.625,0.535; 0.75,0.6; 0.875,0.7335; 1,1">
                                          <p:stCondLst>
                                            <p:cond delay="1324"/>
                                          </p:stCondLst>
                                        </p:cTn>
                                        <p:tgtEl>
                                          <p:spTgt spid="2">
                                            <p:txEl>
                                              <p:pRg st="6" end="6"/>
                                            </p:txEl>
                                          </p:spTgt>
                                        </p:tgtEl>
                                        <p:attrNameLst>
                                          <p:attrName>ppt_y</p:attrName>
                                        </p:attrNameLst>
                                      </p:cBhvr>
                                      <p:tavLst>
                                        <p:tav tm="0" fmla="#ppt_y-sin(pi*$)/27">
                                          <p:val>
                                            <p:fltVal val="0"/>
                                          </p:val>
                                        </p:tav>
                                        <p:tav tm="100000">
                                          <p:val>
                                            <p:fltVal val="1"/>
                                          </p:val>
                                        </p:tav>
                                      </p:tavLst>
                                    </p:anim>
                                    <p:anim calcmode="lin" valueType="num">
                                      <p:cBhvr>
                                        <p:cTn id="110" dur="164" tmFilter="0, 0; 0.125,0.2665; 0.25,0.4; 0.375,0.465; 0.5,0.5;  0.625,0.535; 0.75,0.6; 0.875,0.7335; 1,1">
                                          <p:stCondLst>
                                            <p:cond delay="1656"/>
                                          </p:stCondLst>
                                        </p:cTn>
                                        <p:tgtEl>
                                          <p:spTgt spid="2">
                                            <p:txEl>
                                              <p:pRg st="6" end="6"/>
                                            </p:txEl>
                                          </p:spTgt>
                                        </p:tgtEl>
                                        <p:attrNameLst>
                                          <p:attrName>ppt_y</p:attrName>
                                        </p:attrNameLst>
                                      </p:cBhvr>
                                      <p:tavLst>
                                        <p:tav tm="0" fmla="#ppt_y-sin(pi*$)/81">
                                          <p:val>
                                            <p:fltVal val="0"/>
                                          </p:val>
                                        </p:tav>
                                        <p:tav tm="100000">
                                          <p:val>
                                            <p:fltVal val="1"/>
                                          </p:val>
                                        </p:tav>
                                      </p:tavLst>
                                    </p:anim>
                                    <p:animScale>
                                      <p:cBhvr>
                                        <p:cTn id="111" dur="26">
                                          <p:stCondLst>
                                            <p:cond delay="650"/>
                                          </p:stCondLst>
                                        </p:cTn>
                                        <p:tgtEl>
                                          <p:spTgt spid="2">
                                            <p:txEl>
                                              <p:pRg st="6" end="6"/>
                                            </p:txEl>
                                          </p:spTgt>
                                        </p:tgtEl>
                                      </p:cBhvr>
                                      <p:to x="100000" y="60000"/>
                                    </p:animScale>
                                    <p:animScale>
                                      <p:cBhvr>
                                        <p:cTn id="112" dur="166" decel="50000">
                                          <p:stCondLst>
                                            <p:cond delay="676"/>
                                          </p:stCondLst>
                                        </p:cTn>
                                        <p:tgtEl>
                                          <p:spTgt spid="2">
                                            <p:txEl>
                                              <p:pRg st="6" end="6"/>
                                            </p:txEl>
                                          </p:spTgt>
                                        </p:tgtEl>
                                      </p:cBhvr>
                                      <p:to x="100000" y="100000"/>
                                    </p:animScale>
                                    <p:animScale>
                                      <p:cBhvr>
                                        <p:cTn id="113" dur="26">
                                          <p:stCondLst>
                                            <p:cond delay="1312"/>
                                          </p:stCondLst>
                                        </p:cTn>
                                        <p:tgtEl>
                                          <p:spTgt spid="2">
                                            <p:txEl>
                                              <p:pRg st="6" end="6"/>
                                            </p:txEl>
                                          </p:spTgt>
                                        </p:tgtEl>
                                      </p:cBhvr>
                                      <p:to x="100000" y="80000"/>
                                    </p:animScale>
                                    <p:animScale>
                                      <p:cBhvr>
                                        <p:cTn id="114" dur="166" decel="50000">
                                          <p:stCondLst>
                                            <p:cond delay="1338"/>
                                          </p:stCondLst>
                                        </p:cTn>
                                        <p:tgtEl>
                                          <p:spTgt spid="2">
                                            <p:txEl>
                                              <p:pRg st="6" end="6"/>
                                            </p:txEl>
                                          </p:spTgt>
                                        </p:tgtEl>
                                      </p:cBhvr>
                                      <p:to x="100000" y="100000"/>
                                    </p:animScale>
                                    <p:animScale>
                                      <p:cBhvr>
                                        <p:cTn id="115" dur="26">
                                          <p:stCondLst>
                                            <p:cond delay="1642"/>
                                          </p:stCondLst>
                                        </p:cTn>
                                        <p:tgtEl>
                                          <p:spTgt spid="2">
                                            <p:txEl>
                                              <p:pRg st="6" end="6"/>
                                            </p:txEl>
                                          </p:spTgt>
                                        </p:tgtEl>
                                      </p:cBhvr>
                                      <p:to x="100000" y="90000"/>
                                    </p:animScale>
                                    <p:animScale>
                                      <p:cBhvr>
                                        <p:cTn id="116" dur="166" decel="50000">
                                          <p:stCondLst>
                                            <p:cond delay="1668"/>
                                          </p:stCondLst>
                                        </p:cTn>
                                        <p:tgtEl>
                                          <p:spTgt spid="2">
                                            <p:txEl>
                                              <p:pRg st="6" end="6"/>
                                            </p:txEl>
                                          </p:spTgt>
                                        </p:tgtEl>
                                      </p:cBhvr>
                                      <p:to x="100000" y="100000"/>
                                    </p:animScale>
                                    <p:animScale>
                                      <p:cBhvr>
                                        <p:cTn id="117" dur="26">
                                          <p:stCondLst>
                                            <p:cond delay="1808"/>
                                          </p:stCondLst>
                                        </p:cTn>
                                        <p:tgtEl>
                                          <p:spTgt spid="2">
                                            <p:txEl>
                                              <p:pRg st="6" end="6"/>
                                            </p:txEl>
                                          </p:spTgt>
                                        </p:tgtEl>
                                      </p:cBhvr>
                                      <p:to x="100000" y="95000"/>
                                    </p:animScale>
                                    <p:animScale>
                                      <p:cBhvr>
                                        <p:cTn id="118" dur="166" decel="50000">
                                          <p:stCondLst>
                                            <p:cond delay="1834"/>
                                          </p:stCondLst>
                                        </p:cTn>
                                        <p:tgtEl>
                                          <p:spTgt spid="2">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églalap 2"/>
          <p:cNvSpPr/>
          <p:nvPr/>
        </p:nvSpPr>
        <p:spPr>
          <a:xfrm>
            <a:off x="395536" y="620688"/>
            <a:ext cx="8568952" cy="5780044"/>
          </a:xfrm>
          <a:prstGeom prst="rect">
            <a:avLst/>
          </a:prstGeom>
        </p:spPr>
        <p:txBody>
          <a:bodyPr wrap="square">
            <a:spAutoFit/>
          </a:bodyPr>
          <a:lstStyle/>
          <a:p>
            <a:pPr marL="342900" lvl="0" indent="-342900" fontAlgn="base">
              <a:spcBef>
                <a:spcPct val="20000"/>
              </a:spcBef>
              <a:spcAft>
                <a:spcPct val="0"/>
              </a:spcAft>
              <a:buFont typeface="Arial" charset="0"/>
              <a:buChar char="•"/>
            </a:pPr>
            <a:r>
              <a:rPr lang="hu-HU" sz="2800" u="sng" dirty="0">
                <a:solidFill>
                  <a:srgbClr val="FF0000"/>
                </a:solidFill>
                <a:latin typeface="Calibri" pitchFamily="34" charset="0"/>
                <a:cs typeface="Arial" charset="0"/>
              </a:rPr>
              <a:t>Az irányítás részműveletei:</a:t>
            </a:r>
          </a:p>
          <a:p>
            <a:pPr marL="342900" lvl="0" indent="-342900" fontAlgn="base">
              <a:spcBef>
                <a:spcPct val="20000"/>
              </a:spcBef>
              <a:spcAft>
                <a:spcPct val="0"/>
              </a:spcAft>
              <a:buFont typeface="Arial" charset="0"/>
              <a:buChar char="•"/>
            </a:pPr>
            <a:r>
              <a:rPr lang="hu-HU" sz="2800" u="sng" dirty="0">
                <a:solidFill>
                  <a:srgbClr val="FF0000"/>
                </a:solidFill>
                <a:latin typeface="Calibri" pitchFamily="34" charset="0"/>
                <a:cs typeface="Arial" charset="0"/>
              </a:rPr>
              <a:t>Mérés – érzékelés</a:t>
            </a:r>
          </a:p>
          <a:p>
            <a:pPr marL="742950" lvl="1" indent="-285750" fontAlgn="base">
              <a:spcBef>
                <a:spcPct val="20000"/>
              </a:spcBef>
              <a:spcAft>
                <a:spcPct val="0"/>
              </a:spcAft>
              <a:buFont typeface="Arial" charset="0"/>
              <a:buChar char="–"/>
            </a:pPr>
            <a:r>
              <a:rPr lang="hu-HU" sz="2800" b="1" dirty="0">
                <a:latin typeface="Calibri" pitchFamily="34" charset="0"/>
                <a:cs typeface="Arial" charset="0"/>
              </a:rPr>
              <a:t>Pl. folyadékszint, fordulatszám, hőmérséklet, helyzet,  súly,  feszültség, áram, stb.</a:t>
            </a:r>
          </a:p>
          <a:p>
            <a:pPr marL="342900" lvl="0" indent="-342900" fontAlgn="base">
              <a:spcBef>
                <a:spcPct val="20000"/>
              </a:spcBef>
              <a:spcAft>
                <a:spcPct val="0"/>
              </a:spcAft>
              <a:buFont typeface="Arial" charset="0"/>
              <a:buChar char="•"/>
            </a:pPr>
            <a:r>
              <a:rPr lang="hu-HU" sz="2800" u="sng" dirty="0">
                <a:solidFill>
                  <a:srgbClr val="FF0000"/>
                </a:solidFill>
                <a:latin typeface="Calibri" pitchFamily="34" charset="0"/>
                <a:cs typeface="Arial" charset="0"/>
              </a:rPr>
              <a:t>Ítéletalkotás</a:t>
            </a:r>
          </a:p>
          <a:p>
            <a:pPr marL="742950" lvl="1" indent="-285750" fontAlgn="base">
              <a:spcBef>
                <a:spcPct val="20000"/>
              </a:spcBef>
              <a:spcAft>
                <a:spcPct val="0"/>
              </a:spcAft>
              <a:buFont typeface="Arial" charset="0"/>
              <a:buChar char="–"/>
            </a:pPr>
            <a:r>
              <a:rPr lang="hu-HU" sz="2800" b="1" dirty="0">
                <a:latin typeface="Calibri" pitchFamily="34" charset="0"/>
                <a:cs typeface="Arial" charset="0"/>
              </a:rPr>
              <a:t>Pl. teljesülnek-e a feltételek; egyezik-e az előírt mértékkel; megfelel-e a helyzet;  elegendő-e az energia; …stb.</a:t>
            </a:r>
          </a:p>
          <a:p>
            <a:pPr marL="342900" lvl="0" indent="-342900" fontAlgn="base">
              <a:spcBef>
                <a:spcPct val="20000"/>
              </a:spcBef>
              <a:spcAft>
                <a:spcPct val="0"/>
              </a:spcAft>
              <a:buFont typeface="Arial" charset="0"/>
              <a:buChar char="•"/>
            </a:pPr>
            <a:r>
              <a:rPr lang="hu-HU" sz="2800" u="sng" dirty="0">
                <a:solidFill>
                  <a:srgbClr val="FF0000"/>
                </a:solidFill>
                <a:latin typeface="Calibri" pitchFamily="34" charset="0"/>
                <a:cs typeface="Arial" charset="0"/>
              </a:rPr>
              <a:t>Beavatkozás</a:t>
            </a:r>
          </a:p>
          <a:p>
            <a:pPr marL="742950" lvl="1" indent="-285750" fontAlgn="base">
              <a:spcBef>
                <a:spcPct val="20000"/>
              </a:spcBef>
              <a:spcAft>
                <a:spcPct val="0"/>
              </a:spcAft>
              <a:buFont typeface="Arial" charset="0"/>
              <a:buChar char="–"/>
            </a:pPr>
            <a:r>
              <a:rPr lang="hu-HU" sz="2800" b="1" dirty="0">
                <a:latin typeface="Calibri" pitchFamily="34" charset="0"/>
                <a:cs typeface="Arial" charset="0"/>
              </a:rPr>
              <a:t>Pl.  mágnes kapcsoló behúz; Szelep nyit, vagy zár; munkahenger dugattyú mozog;  elektronika reagál….stb.</a:t>
            </a:r>
          </a:p>
        </p:txBody>
      </p:sp>
    </p:spTree>
    <p:custDataLst>
      <p:tags r:id="rId1"/>
    </p:custDataLst>
    <p:extLst>
      <p:ext uri="{BB962C8B-B14F-4D97-AF65-F5344CB8AC3E}">
        <p14:creationId xmlns:p14="http://schemas.microsoft.com/office/powerpoint/2010/main" val="3628303096"/>
      </p:ext>
    </p:extLst>
  </p:cSld>
  <p:clrMapOvr>
    <a:masterClrMapping/>
  </p:clrMapOvr>
  <mc:AlternateContent xmlns:mc="http://schemas.openxmlformats.org/markup-compatibility/2006" xmlns:p14="http://schemas.microsoft.com/office/powerpoint/2010/main">
    <mc:Choice Requires="p14">
      <p:transition spd="slow" p14:dur="2000" advTm="25735"/>
    </mc:Choice>
    <mc:Fallback xmlns="">
      <p:transition spd="slow" advTm="2573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par>
                                <p:cTn id="19" presetID="31" presetClass="entr" presetSubtype="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p:cTn id="2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3" end="3"/>
                                            </p:txEl>
                                          </p:spTgt>
                                        </p:tgtEl>
                                      </p:cBhvr>
                                    </p:animEffect>
                                  </p:childTnLst>
                                </p:cTn>
                              </p:par>
                              <p:par>
                                <p:cTn id="33" presetID="31" presetClass="entr" presetSubtype="0" fill="hold" nodeType="with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1" presetClass="entr" presetSubtype="0"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p:cTn id="4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5" end="5"/>
                                            </p:txEl>
                                          </p:spTgt>
                                        </p:tgtEl>
                                      </p:cBhvr>
                                    </p:animEffect>
                                  </p:childTnLst>
                                </p:cTn>
                              </p:par>
                              <p:par>
                                <p:cTn id="47" presetID="31" presetClass="entr" presetSubtype="0" fill="hold" nodeType="with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églalap 1"/>
          <p:cNvSpPr/>
          <p:nvPr/>
        </p:nvSpPr>
        <p:spPr>
          <a:xfrm>
            <a:off x="2051720" y="188640"/>
            <a:ext cx="5256584" cy="523220"/>
          </a:xfrm>
          <a:prstGeom prst="rect">
            <a:avLst/>
          </a:prstGeom>
        </p:spPr>
        <p:txBody>
          <a:bodyPr wrap="square">
            <a:spAutoFit/>
          </a:bodyPr>
          <a:lstStyle/>
          <a:p>
            <a:pPr marL="342900" lvl="0" indent="-342900" algn="ctr" fontAlgn="base">
              <a:spcBef>
                <a:spcPct val="20000"/>
              </a:spcBef>
              <a:spcAft>
                <a:spcPct val="0"/>
              </a:spcAft>
            </a:pPr>
            <a:r>
              <a:rPr lang="hu-HU" sz="2800" b="1" u="sng" dirty="0">
                <a:solidFill>
                  <a:srgbClr val="462300"/>
                </a:solidFill>
                <a:latin typeface="Times New Roman" pitchFamily="18" charset="0"/>
                <a:cs typeface="Arial" charset="0"/>
              </a:rPr>
              <a:t>Vezérlés- </a:t>
            </a:r>
            <a:r>
              <a:rPr lang="hu-HU" b="1" u="sng" dirty="0">
                <a:solidFill>
                  <a:srgbClr val="462300"/>
                </a:solidFill>
                <a:latin typeface="Times New Roman" pitchFamily="18" charset="0"/>
                <a:cs typeface="Arial" charset="0"/>
              </a:rPr>
              <a:t>nyitott hatáslánc</a:t>
            </a:r>
          </a:p>
        </p:txBody>
      </p:sp>
      <p:grpSp>
        <p:nvGrpSpPr>
          <p:cNvPr id="4" name="Group 59"/>
          <p:cNvGrpSpPr>
            <a:grpSpLocks/>
          </p:cNvGrpSpPr>
          <p:nvPr/>
        </p:nvGrpSpPr>
        <p:grpSpPr bwMode="auto">
          <a:xfrm>
            <a:off x="333785" y="970012"/>
            <a:ext cx="8585956" cy="2252612"/>
            <a:chOff x="657" y="845"/>
            <a:chExt cx="4365" cy="1046"/>
          </a:xfrm>
        </p:grpSpPr>
        <p:grpSp>
          <p:nvGrpSpPr>
            <p:cNvPr id="5" name="Csoportba foglalás 23"/>
            <p:cNvGrpSpPr>
              <a:grpSpLocks/>
            </p:cNvGrpSpPr>
            <p:nvPr/>
          </p:nvGrpSpPr>
          <p:grpSpPr bwMode="auto">
            <a:xfrm>
              <a:off x="657" y="845"/>
              <a:ext cx="4365" cy="1046"/>
              <a:chOff x="1000100" y="2000240"/>
              <a:chExt cx="6929486" cy="1516549"/>
            </a:xfrm>
          </p:grpSpPr>
          <p:sp>
            <p:nvSpPr>
              <p:cNvPr id="7" name="Téglalap 6"/>
              <p:cNvSpPr/>
              <p:nvPr/>
            </p:nvSpPr>
            <p:spPr>
              <a:xfrm>
                <a:off x="1000100" y="2571483"/>
                <a:ext cx="1143008" cy="57269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hu-HU" dirty="0"/>
              </a:p>
            </p:txBody>
          </p:sp>
          <p:sp>
            <p:nvSpPr>
              <p:cNvPr id="8" name="Téglalap 7"/>
              <p:cNvSpPr/>
              <p:nvPr/>
            </p:nvSpPr>
            <p:spPr>
              <a:xfrm>
                <a:off x="3071802" y="2571483"/>
                <a:ext cx="1143008" cy="57269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hu-HU" dirty="0"/>
              </a:p>
            </p:txBody>
          </p:sp>
          <p:sp>
            <p:nvSpPr>
              <p:cNvPr id="9" name="Téglalap 8"/>
              <p:cNvSpPr/>
              <p:nvPr/>
            </p:nvSpPr>
            <p:spPr>
              <a:xfrm>
                <a:off x="4857752" y="2571483"/>
                <a:ext cx="1143008" cy="57269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hu-HU" dirty="0"/>
              </a:p>
            </p:txBody>
          </p:sp>
          <p:sp>
            <p:nvSpPr>
              <p:cNvPr id="10" name="Téglalap 9"/>
              <p:cNvSpPr/>
              <p:nvPr/>
            </p:nvSpPr>
            <p:spPr>
              <a:xfrm>
                <a:off x="6429388" y="2571483"/>
                <a:ext cx="1143008" cy="57269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hu-HU" dirty="0"/>
              </a:p>
            </p:txBody>
          </p:sp>
          <p:cxnSp>
            <p:nvCxnSpPr>
              <p:cNvPr id="11" name="Egyenes összekötő nyíllal 10"/>
              <p:cNvCxnSpPr>
                <a:stCxn id="7" idx="3"/>
                <a:endCxn id="8" idx="1"/>
              </p:cNvCxnSpPr>
              <p:nvPr/>
            </p:nvCxnSpPr>
            <p:spPr>
              <a:xfrm>
                <a:off x="2143108" y="2857104"/>
                <a:ext cx="928694" cy="145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Egyenes összekötő nyíllal 11"/>
              <p:cNvCxnSpPr>
                <a:stCxn id="8" idx="3"/>
                <a:endCxn id="9" idx="1"/>
              </p:cNvCxnSpPr>
              <p:nvPr/>
            </p:nvCxnSpPr>
            <p:spPr>
              <a:xfrm>
                <a:off x="4214810" y="2857104"/>
                <a:ext cx="642943" cy="145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Egyenes összekötő nyíllal 12"/>
              <p:cNvCxnSpPr>
                <a:stCxn id="9" idx="3"/>
                <a:endCxn id="10" idx="1"/>
              </p:cNvCxnSpPr>
              <p:nvPr/>
            </p:nvCxnSpPr>
            <p:spPr>
              <a:xfrm>
                <a:off x="6000760" y="2857104"/>
                <a:ext cx="428628" cy="145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14" name="Jobbra nyíl 15"/>
              <p:cNvGrpSpPr>
                <a:grpSpLocks/>
              </p:cNvGrpSpPr>
              <p:nvPr/>
            </p:nvGrpSpPr>
            <p:grpSpPr bwMode="auto">
              <a:xfrm>
                <a:off x="7047012" y="2119745"/>
                <a:ext cx="188977" cy="467537"/>
                <a:chOff x="7046976" y="1773936"/>
                <a:chExt cx="188976" cy="512064"/>
              </a:xfrm>
            </p:grpSpPr>
            <p:pic>
              <p:nvPicPr>
                <p:cNvPr id="22" name="Jobbra nyíl 15"/>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46976" y="1773936"/>
                  <a:ext cx="188976" cy="512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Text Box 19"/>
                <p:cNvSpPr txBox="1">
                  <a:spLocks noChangeArrowheads="1"/>
                </p:cNvSpPr>
                <p:nvPr/>
              </p:nvSpPr>
              <p:spPr bwMode="auto">
                <a:xfrm rot="-5400000">
                  <a:off x="6926867" y="2016400"/>
                  <a:ext cx="433731" cy="7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hu-HU" dirty="0">
                    <a:solidFill>
                      <a:srgbClr val="FFFFFF"/>
                    </a:solidFill>
                    <a:latin typeface="Calibri" pitchFamily="34" charset="0"/>
                  </a:endParaRPr>
                </a:p>
              </p:txBody>
            </p:sp>
          </p:grpSp>
          <p:grpSp>
            <p:nvGrpSpPr>
              <p:cNvPr id="15" name="Jobbra nyíl 16"/>
              <p:cNvGrpSpPr>
                <a:grpSpLocks/>
              </p:cNvGrpSpPr>
              <p:nvPr/>
            </p:nvGrpSpPr>
            <p:grpSpPr bwMode="auto">
              <a:xfrm>
                <a:off x="7047012" y="3121609"/>
                <a:ext cx="188977" cy="395180"/>
                <a:chOff x="7046976" y="2871216"/>
                <a:chExt cx="188976" cy="432816"/>
              </a:xfrm>
            </p:grpSpPr>
            <p:pic>
              <p:nvPicPr>
                <p:cNvPr id="20" name="Jobbra nyíl 16"/>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6976" y="2871216"/>
                  <a:ext cx="188976" cy="4328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Text Box 22"/>
                <p:cNvSpPr txBox="1">
                  <a:spLocks noChangeArrowheads="1"/>
                </p:cNvSpPr>
                <p:nvPr/>
              </p:nvSpPr>
              <p:spPr bwMode="auto">
                <a:xfrm rot="-5400000">
                  <a:off x="6965987" y="3072661"/>
                  <a:ext cx="355489" cy="7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hu-HU" dirty="0">
                    <a:solidFill>
                      <a:srgbClr val="FFFFFF"/>
                    </a:solidFill>
                    <a:latin typeface="Calibri" pitchFamily="34" charset="0"/>
                  </a:endParaRPr>
                </a:p>
              </p:txBody>
            </p:sp>
          </p:grpSp>
          <p:sp>
            <p:nvSpPr>
              <p:cNvPr id="16" name="Szövegdoboz 18"/>
              <p:cNvSpPr txBox="1">
                <a:spLocks noChangeArrowheads="1"/>
              </p:cNvSpPr>
              <p:nvPr/>
            </p:nvSpPr>
            <p:spPr bwMode="auto">
              <a:xfrm>
                <a:off x="1000100" y="2600480"/>
                <a:ext cx="1143008" cy="590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hu-HU" b="1" dirty="0">
                    <a:latin typeface="Calibri" pitchFamily="34" charset="0"/>
                  </a:rPr>
                  <a:t>Érzékelő szerv</a:t>
                </a:r>
              </a:p>
            </p:txBody>
          </p:sp>
          <p:sp>
            <p:nvSpPr>
              <p:cNvPr id="17" name="Szövegdoboz 19"/>
              <p:cNvSpPr txBox="1">
                <a:spLocks noChangeArrowheads="1"/>
              </p:cNvSpPr>
              <p:nvPr/>
            </p:nvSpPr>
            <p:spPr bwMode="auto">
              <a:xfrm>
                <a:off x="3071802" y="2600480"/>
                <a:ext cx="1143008" cy="8432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hu-HU" b="1" dirty="0">
                    <a:latin typeface="Calibri" pitchFamily="34" charset="0"/>
                  </a:rPr>
                  <a:t>Vezérlő berendezés</a:t>
                </a:r>
              </a:p>
            </p:txBody>
          </p:sp>
          <p:sp>
            <p:nvSpPr>
              <p:cNvPr id="18" name="Szövegdoboz 21"/>
              <p:cNvSpPr txBox="1">
                <a:spLocks noChangeArrowheads="1"/>
              </p:cNvSpPr>
              <p:nvPr/>
            </p:nvSpPr>
            <p:spPr bwMode="auto">
              <a:xfrm>
                <a:off x="6429388" y="2600480"/>
                <a:ext cx="1143008" cy="8432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hu-HU" b="1" dirty="0">
                    <a:latin typeface="Calibri" pitchFamily="34" charset="0"/>
                  </a:rPr>
                  <a:t>Vezérelt berendezés</a:t>
                </a:r>
              </a:p>
            </p:txBody>
          </p:sp>
          <p:sp>
            <p:nvSpPr>
              <p:cNvPr id="19" name="Szövegdoboz 22"/>
              <p:cNvSpPr txBox="1">
                <a:spLocks noChangeArrowheads="1"/>
              </p:cNvSpPr>
              <p:nvPr/>
            </p:nvSpPr>
            <p:spPr bwMode="auto">
              <a:xfrm>
                <a:off x="7143768" y="2000240"/>
                <a:ext cx="785818" cy="1096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hu-HU" b="1" dirty="0">
                    <a:latin typeface="Calibri" pitchFamily="34" charset="0"/>
                  </a:rPr>
                  <a:t>Anyag, energia</a:t>
                </a:r>
              </a:p>
            </p:txBody>
          </p:sp>
        </p:grpSp>
        <p:sp>
          <p:nvSpPr>
            <p:cNvPr id="6" name="Szövegdoboz 31"/>
            <p:cNvSpPr txBox="1">
              <a:spLocks noChangeArrowheads="1"/>
            </p:cNvSpPr>
            <p:nvPr/>
          </p:nvSpPr>
          <p:spPr bwMode="auto">
            <a:xfrm>
              <a:off x="3061" y="1298"/>
              <a:ext cx="765"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hu-HU" b="1" dirty="0">
                  <a:latin typeface="Calibri" pitchFamily="34" charset="0"/>
                </a:rPr>
                <a:t>Beavatkozó szerv</a:t>
              </a:r>
            </a:p>
          </p:txBody>
        </p:sp>
      </p:grpSp>
      <p:grpSp>
        <p:nvGrpSpPr>
          <p:cNvPr id="24" name="Group 58"/>
          <p:cNvGrpSpPr>
            <a:grpSpLocks/>
          </p:cNvGrpSpPr>
          <p:nvPr/>
        </p:nvGrpSpPr>
        <p:grpSpPr bwMode="auto">
          <a:xfrm>
            <a:off x="333784" y="2957280"/>
            <a:ext cx="8640960" cy="3712080"/>
            <a:chOff x="225" y="1890"/>
            <a:chExt cx="4556" cy="2122"/>
          </a:xfrm>
        </p:grpSpPr>
        <p:grpSp>
          <p:nvGrpSpPr>
            <p:cNvPr id="25" name="Csoportba foglalás 63"/>
            <p:cNvGrpSpPr>
              <a:grpSpLocks/>
            </p:cNvGrpSpPr>
            <p:nvPr/>
          </p:nvGrpSpPr>
          <p:grpSpPr bwMode="auto">
            <a:xfrm>
              <a:off x="567" y="2614"/>
              <a:ext cx="4185" cy="990"/>
              <a:chOff x="428596" y="4000498"/>
              <a:chExt cx="6643726" cy="1571638"/>
            </a:xfrm>
          </p:grpSpPr>
          <p:sp>
            <p:nvSpPr>
              <p:cNvPr id="44" name="Téglalap 43"/>
              <p:cNvSpPr/>
              <p:nvPr/>
            </p:nvSpPr>
            <p:spPr>
              <a:xfrm>
                <a:off x="2071667" y="4000498"/>
                <a:ext cx="1214445" cy="571505"/>
              </a:xfrm>
              <a:prstGeom prst="rect">
                <a:avLst/>
              </a:prstGeom>
              <a:noFill/>
              <a:ln w="25400" cap="flat" cmpd="sng" algn="ctr">
                <a:solidFill>
                  <a:sysClr val="windowText" lastClr="000000"/>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hu-HU"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45" name="Téglalap 44"/>
              <p:cNvSpPr/>
              <p:nvPr/>
            </p:nvSpPr>
            <p:spPr>
              <a:xfrm>
                <a:off x="3857616" y="4000498"/>
                <a:ext cx="1214444" cy="571505"/>
              </a:xfrm>
              <a:prstGeom prst="rect">
                <a:avLst/>
              </a:prstGeom>
              <a:noFill/>
              <a:ln w="25400" cap="flat" cmpd="sng" algn="ctr">
                <a:solidFill>
                  <a:sysClr val="windowText" lastClr="000000"/>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hu-HU"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46" name="Téglalap 45"/>
              <p:cNvSpPr/>
              <p:nvPr/>
            </p:nvSpPr>
            <p:spPr>
              <a:xfrm>
                <a:off x="5857877" y="4000498"/>
                <a:ext cx="1214444" cy="571505"/>
              </a:xfrm>
              <a:prstGeom prst="rect">
                <a:avLst/>
              </a:prstGeom>
              <a:noFill/>
              <a:ln w="25400" cap="flat" cmpd="sng" algn="ctr">
                <a:solidFill>
                  <a:sysClr val="windowText" lastClr="000000"/>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hu-HU"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47" name="Téglalap 46"/>
              <p:cNvSpPr/>
              <p:nvPr/>
            </p:nvSpPr>
            <p:spPr>
              <a:xfrm>
                <a:off x="3857616" y="5000631"/>
                <a:ext cx="1214444" cy="571505"/>
              </a:xfrm>
              <a:prstGeom prst="rect">
                <a:avLst/>
              </a:prstGeom>
              <a:noFill/>
              <a:ln w="25400" cap="flat" cmpd="sng" algn="ctr">
                <a:solidFill>
                  <a:sysClr val="windowText" lastClr="000000"/>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hu-HU" b="0" i="0" u="none" strike="noStrike" kern="0" cap="none" spc="0" normalizeH="0" baseline="0" noProof="0" dirty="0">
                  <a:ln>
                    <a:noFill/>
                  </a:ln>
                  <a:solidFill>
                    <a:sysClr val="window" lastClr="FFFFFF"/>
                  </a:solidFill>
                  <a:effectLst/>
                  <a:uLnTx/>
                  <a:uFillTx/>
                  <a:latin typeface="Calibri"/>
                  <a:ea typeface="+mn-ea"/>
                  <a:cs typeface="+mn-cs"/>
                </a:endParaRPr>
              </a:p>
            </p:txBody>
          </p:sp>
          <p:cxnSp>
            <p:nvCxnSpPr>
              <p:cNvPr id="48" name="Egyenes összekötő nyíllal 47"/>
              <p:cNvCxnSpPr/>
              <p:nvPr/>
            </p:nvCxnSpPr>
            <p:spPr>
              <a:xfrm>
                <a:off x="428596" y="4286250"/>
                <a:ext cx="1643071" cy="15875"/>
              </a:xfrm>
              <a:prstGeom prst="straightConnector1">
                <a:avLst/>
              </a:prstGeom>
              <a:noFill/>
              <a:ln w="25400" cap="flat" cmpd="sng" algn="ctr">
                <a:solidFill>
                  <a:sysClr val="windowText" lastClr="000000"/>
                </a:solidFill>
                <a:prstDash val="solid"/>
                <a:tailEnd type="arrow"/>
              </a:ln>
              <a:effectLst/>
            </p:spPr>
          </p:cxnSp>
          <p:cxnSp>
            <p:nvCxnSpPr>
              <p:cNvPr id="49" name="Egyenes összekötő nyíllal 48"/>
              <p:cNvCxnSpPr/>
              <p:nvPr/>
            </p:nvCxnSpPr>
            <p:spPr>
              <a:xfrm>
                <a:off x="3286112" y="4302125"/>
                <a:ext cx="571503" cy="1588"/>
              </a:xfrm>
              <a:prstGeom prst="straightConnector1">
                <a:avLst/>
              </a:prstGeom>
              <a:noFill/>
              <a:ln w="25400" cap="flat" cmpd="sng" algn="ctr">
                <a:solidFill>
                  <a:sysClr val="windowText" lastClr="000000"/>
                </a:solidFill>
                <a:prstDash val="solid"/>
                <a:tailEnd type="arrow"/>
              </a:ln>
              <a:effectLst/>
            </p:spPr>
          </p:cxnSp>
          <p:cxnSp>
            <p:nvCxnSpPr>
              <p:cNvPr id="50" name="Egyenes összekötő nyíllal 49"/>
              <p:cNvCxnSpPr/>
              <p:nvPr/>
            </p:nvCxnSpPr>
            <p:spPr>
              <a:xfrm>
                <a:off x="5072060" y="4303714"/>
                <a:ext cx="785817" cy="1587"/>
              </a:xfrm>
              <a:prstGeom prst="straightConnector1">
                <a:avLst/>
              </a:prstGeom>
              <a:noFill/>
              <a:ln w="25400" cap="flat" cmpd="sng" algn="ctr">
                <a:solidFill>
                  <a:sysClr val="windowText" lastClr="000000"/>
                </a:solidFill>
                <a:prstDash val="solid"/>
                <a:tailEnd type="arrow"/>
              </a:ln>
              <a:effectLst/>
            </p:spPr>
          </p:cxnSp>
          <p:cxnSp>
            <p:nvCxnSpPr>
              <p:cNvPr id="51" name="Egyenes összekötő nyíllal 50"/>
              <p:cNvCxnSpPr/>
              <p:nvPr/>
            </p:nvCxnSpPr>
            <p:spPr>
              <a:xfrm>
                <a:off x="1714478" y="4500565"/>
                <a:ext cx="357189" cy="1587"/>
              </a:xfrm>
              <a:prstGeom prst="straightConnector1">
                <a:avLst/>
              </a:prstGeom>
              <a:noFill/>
              <a:ln w="25400" cap="flat" cmpd="sng" algn="ctr">
                <a:solidFill>
                  <a:srgbClr val="C00000"/>
                </a:solidFill>
                <a:prstDash val="solid"/>
                <a:tailEnd type="arrow"/>
              </a:ln>
              <a:effectLst/>
            </p:spPr>
          </p:cxnSp>
          <p:cxnSp>
            <p:nvCxnSpPr>
              <p:cNvPr id="52" name="Egyenes összekötő 51"/>
              <p:cNvCxnSpPr/>
              <p:nvPr/>
            </p:nvCxnSpPr>
            <p:spPr>
              <a:xfrm rot="5400000">
                <a:off x="1358875" y="4857755"/>
                <a:ext cx="712794" cy="1587"/>
              </a:xfrm>
              <a:prstGeom prst="line">
                <a:avLst/>
              </a:prstGeom>
              <a:noFill/>
              <a:ln w="25400" cap="flat" cmpd="sng" algn="ctr">
                <a:solidFill>
                  <a:srgbClr val="C00000"/>
                </a:solidFill>
                <a:prstDash val="solid"/>
              </a:ln>
              <a:effectLst/>
            </p:spPr>
          </p:cxnSp>
          <p:cxnSp>
            <p:nvCxnSpPr>
              <p:cNvPr id="53" name="Egyenes összekötő 52"/>
              <p:cNvCxnSpPr>
                <a:stCxn id="46" idx="2"/>
              </p:cNvCxnSpPr>
              <p:nvPr/>
            </p:nvCxnSpPr>
            <p:spPr>
              <a:xfrm rot="16200000" flipH="1">
                <a:off x="6161884" y="4876011"/>
                <a:ext cx="642943" cy="34925"/>
              </a:xfrm>
              <a:prstGeom prst="line">
                <a:avLst/>
              </a:prstGeom>
              <a:noFill/>
              <a:ln w="25400" cap="flat" cmpd="sng" algn="ctr">
                <a:solidFill>
                  <a:srgbClr val="C00000"/>
                </a:solidFill>
                <a:prstDash val="solid"/>
              </a:ln>
              <a:effectLst/>
            </p:spPr>
          </p:cxnSp>
          <p:cxnSp>
            <p:nvCxnSpPr>
              <p:cNvPr id="54" name="Egyenes összekötő nyíllal 53"/>
              <p:cNvCxnSpPr/>
              <p:nvPr/>
            </p:nvCxnSpPr>
            <p:spPr>
              <a:xfrm rot="10800000" flipV="1">
                <a:off x="5072060" y="5214946"/>
                <a:ext cx="1428758" cy="17462"/>
              </a:xfrm>
              <a:prstGeom prst="straightConnector1">
                <a:avLst/>
              </a:prstGeom>
              <a:noFill/>
              <a:ln w="25400" cap="flat" cmpd="sng" algn="ctr">
                <a:solidFill>
                  <a:srgbClr val="C00000"/>
                </a:solidFill>
                <a:prstDash val="solid"/>
                <a:tailEnd type="arrow"/>
              </a:ln>
              <a:effectLst/>
            </p:spPr>
          </p:cxnSp>
        </p:grpSp>
        <p:sp>
          <p:nvSpPr>
            <p:cNvPr id="26" name="Szövegdoboz 33"/>
            <p:cNvSpPr txBox="1">
              <a:spLocks noChangeArrowheads="1"/>
            </p:cNvSpPr>
            <p:nvPr/>
          </p:nvSpPr>
          <p:spPr bwMode="auto">
            <a:xfrm>
              <a:off x="225" y="2160"/>
              <a:ext cx="1035" cy="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hu-HU" b="1" i="0" u="none" strike="noStrike" kern="0" cap="none" spc="0" normalizeH="0" baseline="0" noProof="0" dirty="0" smtClean="0">
                  <a:ln>
                    <a:noFill/>
                  </a:ln>
                  <a:solidFill>
                    <a:sysClr val="windowText" lastClr="000000"/>
                  </a:solidFill>
                  <a:effectLst/>
                  <a:uLnTx/>
                  <a:uFillTx/>
                  <a:latin typeface="Calibri" pitchFamily="34" charset="0"/>
                  <a:cs typeface="Arial" charset="0"/>
                </a:rPr>
                <a:t>A szabályozott jellemző kívánt értékével arányos jel</a:t>
              </a:r>
            </a:p>
          </p:txBody>
        </p:sp>
        <p:sp>
          <p:nvSpPr>
            <p:cNvPr id="27" name="Szövegdoboz 63"/>
            <p:cNvSpPr txBox="1">
              <a:spLocks noChangeArrowheads="1"/>
            </p:cNvSpPr>
            <p:nvPr/>
          </p:nvSpPr>
          <p:spPr bwMode="auto">
            <a:xfrm>
              <a:off x="270" y="2880"/>
              <a:ext cx="900"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hu-HU" b="1" i="0" u="none" strike="noStrike" kern="0" cap="none" spc="0" normalizeH="0" baseline="0" noProof="0" dirty="0" smtClean="0">
                  <a:ln>
                    <a:noFill/>
                  </a:ln>
                  <a:solidFill>
                    <a:sysClr val="windowText" lastClr="000000"/>
                  </a:solidFill>
                  <a:effectLst/>
                  <a:uLnTx/>
                  <a:uFillTx/>
                  <a:latin typeface="Calibri" pitchFamily="34" charset="0"/>
                  <a:cs typeface="Arial" charset="0"/>
                </a:rPr>
                <a:t>A szabályozott jellemző tényleges értékével arányos jel</a:t>
              </a:r>
            </a:p>
          </p:txBody>
        </p:sp>
        <p:sp>
          <p:nvSpPr>
            <p:cNvPr id="28" name="Szövegdoboz 24"/>
            <p:cNvSpPr txBox="1">
              <a:spLocks noChangeArrowheads="1"/>
            </p:cNvSpPr>
            <p:nvPr/>
          </p:nvSpPr>
          <p:spPr bwMode="auto">
            <a:xfrm>
              <a:off x="1170" y="1890"/>
              <a:ext cx="297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hu-HU" b="1" i="0" u="none" strike="noStrike" kern="0" cap="none" spc="0" normalizeH="0" baseline="0" noProof="0" dirty="0" smtClean="0">
                  <a:ln>
                    <a:noFill/>
                  </a:ln>
                  <a:solidFill>
                    <a:srgbClr val="462300"/>
                  </a:solidFill>
                  <a:effectLst/>
                  <a:uLnTx/>
                  <a:uFillTx/>
                  <a:latin typeface="Times New Roman" pitchFamily="18" charset="0"/>
                  <a:cs typeface="Times New Roman" pitchFamily="18" charset="0"/>
                </a:rPr>
                <a:t>Szabályozás- </a:t>
              </a:r>
              <a:r>
                <a:rPr kumimoji="0" lang="hu-HU" b="1" i="0" u="none" strike="noStrike" kern="0" cap="none" spc="0" normalizeH="0" baseline="0" noProof="0" dirty="0" smtClean="0">
                  <a:ln>
                    <a:noFill/>
                  </a:ln>
                  <a:solidFill>
                    <a:srgbClr val="462300"/>
                  </a:solidFill>
                  <a:effectLst/>
                  <a:uLnTx/>
                  <a:uFillTx/>
                  <a:latin typeface="Times New Roman" pitchFamily="18" charset="0"/>
                </a:rPr>
                <a:t>zárt hatáslánc</a:t>
              </a:r>
              <a:endParaRPr kumimoji="0" lang="hu-HU" b="1" i="0" u="none" strike="noStrike" kern="0" cap="none" spc="0" normalizeH="0" baseline="0" noProof="0" dirty="0" smtClean="0">
                <a:ln>
                  <a:noFill/>
                </a:ln>
                <a:solidFill>
                  <a:srgbClr val="462300"/>
                </a:solidFill>
                <a:effectLst/>
                <a:uLnTx/>
                <a:uFillTx/>
                <a:latin typeface="Times New Roman" pitchFamily="18" charset="0"/>
                <a:cs typeface="Times New Roman" pitchFamily="18" charset="0"/>
              </a:endParaRPr>
            </a:p>
          </p:txBody>
        </p:sp>
        <p:sp>
          <p:nvSpPr>
            <p:cNvPr id="29" name="Szövegdoboz 70"/>
            <p:cNvSpPr txBox="1">
              <a:spLocks noChangeArrowheads="1"/>
            </p:cNvSpPr>
            <p:nvPr/>
          </p:nvSpPr>
          <p:spPr bwMode="auto">
            <a:xfrm>
              <a:off x="3515" y="3430"/>
              <a:ext cx="72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hu-HU" b="1" i="0" u="none" strike="noStrike" kern="0" cap="none" spc="0" normalizeH="0" baseline="0" noProof="0" dirty="0" smtClean="0">
                  <a:ln>
                    <a:noFill/>
                  </a:ln>
                  <a:solidFill>
                    <a:sysClr val="windowText" lastClr="000000"/>
                  </a:solidFill>
                  <a:effectLst/>
                  <a:uLnTx/>
                  <a:uFillTx/>
                  <a:latin typeface="Calibri" pitchFamily="34" charset="0"/>
                  <a:cs typeface="Arial" charset="0"/>
                </a:rPr>
                <a:t>Szabályozott jellemző</a:t>
              </a:r>
            </a:p>
          </p:txBody>
        </p:sp>
        <p:sp>
          <p:nvSpPr>
            <p:cNvPr id="30" name="Szövegdoboz 69"/>
            <p:cNvSpPr txBox="1">
              <a:spLocks noChangeArrowheads="1"/>
            </p:cNvSpPr>
            <p:nvPr/>
          </p:nvSpPr>
          <p:spPr bwMode="auto">
            <a:xfrm>
              <a:off x="4286" y="2251"/>
              <a:ext cx="495" cy="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hu-HU" b="1" i="0" u="none" strike="noStrike" kern="0" cap="none" spc="0" normalizeH="0" baseline="0" noProof="0" dirty="0" smtClean="0">
                  <a:ln>
                    <a:noFill/>
                  </a:ln>
                  <a:solidFill>
                    <a:sysClr val="windowText" lastClr="000000"/>
                  </a:solidFill>
                  <a:effectLst/>
                  <a:uLnTx/>
                  <a:uFillTx/>
                  <a:latin typeface="Calibri" pitchFamily="34" charset="0"/>
                  <a:cs typeface="Arial" charset="0"/>
                </a:rPr>
                <a:t>Anyag, energia</a:t>
              </a:r>
            </a:p>
          </p:txBody>
        </p:sp>
        <p:grpSp>
          <p:nvGrpSpPr>
            <p:cNvPr id="31" name="Jobbra nyíl 31"/>
            <p:cNvGrpSpPr>
              <a:grpSpLocks/>
            </p:cNvGrpSpPr>
            <p:nvPr/>
          </p:nvGrpSpPr>
          <p:grpSpPr bwMode="auto">
            <a:xfrm>
              <a:off x="4195" y="2341"/>
              <a:ext cx="119" cy="284"/>
              <a:chOff x="4259" y="2235"/>
              <a:chExt cx="119" cy="284"/>
            </a:xfrm>
          </p:grpSpPr>
          <p:pic>
            <p:nvPicPr>
              <p:cNvPr id="42" name="Jobbra nyíl 31"/>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59" y="2235"/>
                <a:ext cx="119" cy="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 name="Text Box 47"/>
              <p:cNvSpPr txBox="1">
                <a:spLocks noChangeArrowheads="1"/>
              </p:cNvSpPr>
              <p:nvPr/>
            </p:nvSpPr>
            <p:spPr bwMode="auto">
              <a:xfrm rot="-5400000">
                <a:off x="4203" y="2367"/>
                <a:ext cx="234"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hu-HU" b="0" i="0" u="none" strike="noStrike" kern="0" cap="none" spc="0" normalizeH="0" baseline="0" noProof="0" dirty="0" smtClean="0">
                  <a:ln>
                    <a:noFill/>
                  </a:ln>
                  <a:solidFill>
                    <a:srgbClr val="FFFFFF"/>
                  </a:solidFill>
                  <a:effectLst/>
                  <a:uLnTx/>
                  <a:uFillTx/>
                  <a:latin typeface="Calibri" pitchFamily="34" charset="0"/>
                  <a:cs typeface="Arial" charset="0"/>
                </a:endParaRPr>
              </a:p>
            </p:txBody>
          </p:sp>
        </p:grpSp>
        <p:grpSp>
          <p:nvGrpSpPr>
            <p:cNvPr id="32" name="Jobbra nyíl 32"/>
            <p:cNvGrpSpPr>
              <a:grpSpLocks/>
            </p:cNvGrpSpPr>
            <p:nvPr/>
          </p:nvGrpSpPr>
          <p:grpSpPr bwMode="auto">
            <a:xfrm>
              <a:off x="4195" y="2971"/>
              <a:ext cx="119" cy="284"/>
              <a:chOff x="4259" y="2865"/>
              <a:chExt cx="119" cy="284"/>
            </a:xfrm>
          </p:grpSpPr>
          <p:pic>
            <p:nvPicPr>
              <p:cNvPr id="40" name="Jobbra nyíl 3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59" y="2865"/>
                <a:ext cx="119" cy="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Text Box 50"/>
              <p:cNvSpPr txBox="1">
                <a:spLocks noChangeArrowheads="1"/>
              </p:cNvSpPr>
              <p:nvPr/>
            </p:nvSpPr>
            <p:spPr bwMode="auto">
              <a:xfrm rot="-5400000">
                <a:off x="4203" y="2997"/>
                <a:ext cx="234" cy="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hu-HU" b="0" i="0" u="none" strike="noStrike" kern="0" cap="none" spc="0" normalizeH="0" baseline="0" noProof="0" dirty="0" smtClean="0">
                  <a:ln>
                    <a:noFill/>
                  </a:ln>
                  <a:solidFill>
                    <a:srgbClr val="FFFFFF"/>
                  </a:solidFill>
                  <a:effectLst/>
                  <a:uLnTx/>
                  <a:uFillTx/>
                  <a:latin typeface="Calibri" pitchFamily="34" charset="0"/>
                  <a:cs typeface="Arial" charset="0"/>
                </a:endParaRPr>
              </a:p>
            </p:txBody>
          </p:sp>
        </p:grpSp>
        <p:cxnSp>
          <p:nvCxnSpPr>
            <p:cNvPr id="33" name="Egyenes összekötő nyíllal 32"/>
            <p:cNvCxnSpPr/>
            <p:nvPr/>
          </p:nvCxnSpPr>
          <p:spPr>
            <a:xfrm>
              <a:off x="2381" y="2931"/>
              <a:ext cx="360" cy="1"/>
            </a:xfrm>
            <a:prstGeom prst="straightConnector1">
              <a:avLst/>
            </a:prstGeom>
            <a:noFill/>
            <a:ln w="9525" cap="flat" cmpd="sng" algn="ctr">
              <a:solidFill>
                <a:srgbClr val="C00000"/>
              </a:solidFill>
              <a:prstDash val="solid"/>
              <a:tailEnd type="arrow"/>
            </a:ln>
            <a:effectLst/>
          </p:spPr>
        </p:cxnSp>
        <p:cxnSp>
          <p:nvCxnSpPr>
            <p:cNvPr id="34" name="Egyenes összekötő nyíllal 33"/>
            <p:cNvCxnSpPr/>
            <p:nvPr/>
          </p:nvCxnSpPr>
          <p:spPr>
            <a:xfrm>
              <a:off x="3506" y="2886"/>
              <a:ext cx="495" cy="1"/>
            </a:xfrm>
            <a:prstGeom prst="straightConnector1">
              <a:avLst/>
            </a:prstGeom>
            <a:noFill/>
            <a:ln w="9525" cap="flat" cmpd="sng" algn="ctr">
              <a:solidFill>
                <a:srgbClr val="C00000"/>
              </a:solidFill>
              <a:prstDash val="solid"/>
              <a:tailEnd type="arrow"/>
            </a:ln>
            <a:effectLst/>
          </p:spPr>
        </p:cxnSp>
        <p:cxnSp>
          <p:nvCxnSpPr>
            <p:cNvPr id="35" name="Egyenes összekötő 34"/>
            <p:cNvCxnSpPr/>
            <p:nvPr/>
          </p:nvCxnSpPr>
          <p:spPr>
            <a:xfrm rot="10800000">
              <a:off x="1383" y="3385"/>
              <a:ext cx="1350" cy="11"/>
            </a:xfrm>
            <a:prstGeom prst="line">
              <a:avLst/>
            </a:prstGeom>
            <a:noFill/>
            <a:ln w="25400" cap="flat" cmpd="sng" algn="ctr">
              <a:solidFill>
                <a:srgbClr val="C00000"/>
              </a:solidFill>
              <a:prstDash val="solid"/>
            </a:ln>
            <a:effectLst/>
          </p:spPr>
        </p:cxnSp>
        <p:sp>
          <p:nvSpPr>
            <p:cNvPr id="36" name="Szövegdoboz 29"/>
            <p:cNvSpPr txBox="1">
              <a:spLocks noChangeArrowheads="1"/>
            </p:cNvSpPr>
            <p:nvPr/>
          </p:nvSpPr>
          <p:spPr bwMode="auto">
            <a:xfrm>
              <a:off x="1610" y="2659"/>
              <a:ext cx="765" cy="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hu-HU" b="1" i="0" u="none" strike="noStrike" kern="0" cap="none" spc="0" normalizeH="0" baseline="0" noProof="0" dirty="0" smtClean="0">
                  <a:ln>
                    <a:noFill/>
                  </a:ln>
                  <a:solidFill>
                    <a:sysClr val="windowText" lastClr="000000"/>
                  </a:solidFill>
                  <a:effectLst/>
                  <a:uLnTx/>
                  <a:uFillTx/>
                  <a:latin typeface="Calibri" pitchFamily="34" charset="0"/>
                  <a:cs typeface="Arial" charset="0"/>
                </a:rPr>
                <a:t>Szabályozó berendezés</a:t>
              </a:r>
            </a:p>
          </p:txBody>
        </p:sp>
        <p:sp>
          <p:nvSpPr>
            <p:cNvPr id="37" name="Szövegdoboz 31"/>
            <p:cNvSpPr txBox="1">
              <a:spLocks noChangeArrowheads="1"/>
            </p:cNvSpPr>
            <p:nvPr/>
          </p:nvSpPr>
          <p:spPr bwMode="auto">
            <a:xfrm>
              <a:off x="2699" y="2614"/>
              <a:ext cx="765"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hu-HU" b="1" i="0" u="none" strike="noStrike" kern="0" cap="none" spc="0" normalizeH="0" baseline="0" noProof="0" dirty="0" smtClean="0">
                  <a:ln>
                    <a:noFill/>
                  </a:ln>
                  <a:solidFill>
                    <a:sysClr val="windowText" lastClr="000000"/>
                  </a:solidFill>
                  <a:effectLst/>
                  <a:uLnTx/>
                  <a:uFillTx/>
                  <a:latin typeface="Calibri" pitchFamily="34" charset="0"/>
                  <a:cs typeface="Arial" charset="0"/>
                </a:rPr>
                <a:t>Beavatkozó szerv</a:t>
              </a:r>
            </a:p>
          </p:txBody>
        </p:sp>
        <p:sp>
          <p:nvSpPr>
            <p:cNvPr id="38" name="Szövegdoboz 32"/>
            <p:cNvSpPr txBox="1">
              <a:spLocks noChangeArrowheads="1"/>
            </p:cNvSpPr>
            <p:nvPr/>
          </p:nvSpPr>
          <p:spPr bwMode="auto">
            <a:xfrm>
              <a:off x="4014" y="2659"/>
              <a:ext cx="720" cy="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hu-HU" b="1" i="0" u="none" strike="noStrike" kern="0" cap="none" spc="0" normalizeH="0" baseline="0" noProof="0" dirty="0" smtClean="0">
                  <a:ln>
                    <a:noFill/>
                  </a:ln>
                  <a:solidFill>
                    <a:sysClr val="windowText" lastClr="000000"/>
                  </a:solidFill>
                  <a:effectLst/>
                  <a:uLnTx/>
                  <a:uFillTx/>
                  <a:latin typeface="Calibri" pitchFamily="34" charset="0"/>
                  <a:cs typeface="Arial" charset="0"/>
                </a:rPr>
                <a:t>Szabályozott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hu-HU" b="1" i="0" u="none" strike="noStrike" kern="0" cap="none" spc="0" normalizeH="0" baseline="0" noProof="0" dirty="0" smtClean="0">
                  <a:ln>
                    <a:noFill/>
                  </a:ln>
                  <a:solidFill>
                    <a:sysClr val="windowText" lastClr="000000"/>
                  </a:solidFill>
                  <a:effectLst/>
                  <a:uLnTx/>
                  <a:uFillTx/>
                  <a:latin typeface="Calibri" pitchFamily="34" charset="0"/>
                  <a:cs typeface="Arial" charset="0"/>
                </a:rPr>
                <a:t>berendezés</a:t>
              </a:r>
            </a:p>
          </p:txBody>
        </p:sp>
        <p:sp>
          <p:nvSpPr>
            <p:cNvPr id="39" name="Szövegdoboz 30"/>
            <p:cNvSpPr txBox="1">
              <a:spLocks noChangeArrowheads="1"/>
            </p:cNvSpPr>
            <p:nvPr/>
          </p:nvSpPr>
          <p:spPr bwMode="auto">
            <a:xfrm>
              <a:off x="2744" y="3294"/>
              <a:ext cx="765"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hu-HU" b="1" i="0" u="none" strike="noStrike" kern="0" cap="none" spc="0" normalizeH="0" baseline="0" noProof="0" dirty="0" smtClean="0">
                  <a:ln>
                    <a:noFill/>
                  </a:ln>
                  <a:solidFill>
                    <a:sysClr val="windowText" lastClr="000000"/>
                  </a:solidFill>
                  <a:effectLst/>
                  <a:uLnTx/>
                  <a:uFillTx/>
                  <a:latin typeface="Calibri" pitchFamily="34" charset="0"/>
                  <a:cs typeface="Arial" charset="0"/>
                </a:rPr>
                <a:t>Érzékelő szerv</a:t>
              </a:r>
            </a:p>
          </p:txBody>
        </p:sp>
      </p:grpSp>
    </p:spTree>
    <p:custDataLst>
      <p:tags r:id="rId1"/>
    </p:custDataLst>
    <p:extLst>
      <p:ext uri="{BB962C8B-B14F-4D97-AF65-F5344CB8AC3E}">
        <p14:creationId xmlns:p14="http://schemas.microsoft.com/office/powerpoint/2010/main" val="1760460665"/>
      </p:ext>
    </p:extLst>
  </p:cSld>
  <p:clrMapOvr>
    <a:masterClrMapping/>
  </p:clrMapOvr>
  <mc:AlternateContent xmlns:mc="http://schemas.openxmlformats.org/markup-compatibility/2006" xmlns:p14="http://schemas.microsoft.com/office/powerpoint/2010/main">
    <mc:Choice Requires="p14">
      <p:transition spd="slow" p14:dur="2000" advTm="27863"/>
    </mc:Choice>
    <mc:Fallback xmlns="">
      <p:transition spd="slow" advTm="2786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heel(1)">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1)">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wheel(1)">
                                      <p:cBhvr>
                                        <p:cTn id="17" dur="2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églalap 1"/>
          <p:cNvSpPr/>
          <p:nvPr/>
        </p:nvSpPr>
        <p:spPr>
          <a:xfrm>
            <a:off x="3481167" y="308232"/>
            <a:ext cx="1563248" cy="523220"/>
          </a:xfrm>
          <a:prstGeom prst="rect">
            <a:avLst/>
          </a:prstGeom>
        </p:spPr>
        <p:txBody>
          <a:bodyPr wrap="non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hu-HU" sz="2800" b="0" i="0" u="sng" strike="noStrike" kern="0" cap="none" spc="0" normalizeH="0" baseline="0" noProof="0" dirty="0" smtClean="0">
                <a:ln>
                  <a:noFill/>
                </a:ln>
                <a:solidFill>
                  <a:srgbClr val="CCECFF"/>
                </a:solidFill>
                <a:effectLst>
                  <a:outerShdw blurRad="38100" dist="38100" dir="2700000" algn="tl">
                    <a:srgbClr val="000000"/>
                  </a:outerShdw>
                </a:effectLst>
                <a:uLnTx/>
                <a:uFillTx/>
                <a:latin typeface="Arial"/>
                <a:ea typeface="+mj-ea"/>
                <a:cs typeface="+mj-cs"/>
              </a:rPr>
              <a:t>Irányítás</a:t>
            </a:r>
            <a:endParaRPr kumimoji="0" lang="hu-HU" sz="2800" b="0" i="0" u="none" strike="noStrike" kern="0" cap="none" spc="0" normalizeH="0" baseline="0" noProof="0" dirty="0" smtClean="0">
              <a:ln>
                <a:noFill/>
              </a:ln>
              <a:solidFill>
                <a:sysClr val="windowText" lastClr="000000"/>
              </a:solidFill>
              <a:effectLst/>
              <a:uLnTx/>
              <a:uFillTx/>
            </a:endParaRPr>
          </a:p>
        </p:txBody>
      </p:sp>
      <p:sp>
        <p:nvSpPr>
          <p:cNvPr id="3" name="Téglalap 2"/>
          <p:cNvSpPr/>
          <p:nvPr/>
        </p:nvSpPr>
        <p:spPr>
          <a:xfrm>
            <a:off x="539552" y="908720"/>
            <a:ext cx="8280920" cy="1151084"/>
          </a:xfrm>
          <a:prstGeom prst="rect">
            <a:avLst/>
          </a:prstGeom>
        </p:spPr>
        <p:txBody>
          <a:bodyPr wrap="square">
            <a:spAutoFit/>
          </a:bodyPr>
          <a:lstStyle/>
          <a:p>
            <a:pPr lvl="0" fontAlgn="base">
              <a:spcBef>
                <a:spcPct val="20000"/>
              </a:spcBef>
              <a:spcAft>
                <a:spcPct val="0"/>
              </a:spcAft>
              <a:buClr>
                <a:srgbClr val="99FF99"/>
              </a:buClr>
              <a:buSzPct val="80000"/>
              <a:defRPr/>
            </a:pPr>
            <a:r>
              <a:rPr lang="hu-HU" sz="2000" kern="0" dirty="0">
                <a:latin typeface="Arial"/>
              </a:rPr>
              <a:t>Irányítás műveletére jellemző, hogy nagy </a:t>
            </a:r>
            <a:r>
              <a:rPr lang="hu-HU" sz="2000" kern="0" dirty="0" smtClean="0">
                <a:latin typeface="Arial"/>
              </a:rPr>
              <a:t>energiájú folyamatokat általában </a:t>
            </a:r>
            <a:r>
              <a:rPr lang="hu-HU" sz="2000" kern="0" dirty="0">
                <a:latin typeface="Arial"/>
              </a:rPr>
              <a:t>kis energiájú hatásokkal befolyásol.</a:t>
            </a:r>
          </a:p>
          <a:p>
            <a:pPr lvl="0" fontAlgn="base">
              <a:spcBef>
                <a:spcPct val="20000"/>
              </a:spcBef>
              <a:spcAft>
                <a:spcPct val="0"/>
              </a:spcAft>
              <a:buClr>
                <a:srgbClr val="99FF99"/>
              </a:buClr>
              <a:buSzPct val="80000"/>
              <a:defRPr/>
            </a:pPr>
            <a:r>
              <a:rPr lang="hu-HU" sz="2000" kern="0" dirty="0" smtClean="0">
                <a:latin typeface="Arial"/>
              </a:rPr>
              <a:t>	Megkülönböztetünk </a:t>
            </a:r>
            <a:r>
              <a:rPr lang="hu-HU" sz="2000" kern="0" dirty="0">
                <a:latin typeface="Arial"/>
              </a:rPr>
              <a:t>kézi és önműködő irányítást</a:t>
            </a:r>
            <a:r>
              <a:rPr lang="hu-HU" sz="2400" kern="0" dirty="0">
                <a:latin typeface="Arial"/>
              </a:rPr>
              <a:t>.</a:t>
            </a:r>
          </a:p>
        </p:txBody>
      </p:sp>
      <p:sp>
        <p:nvSpPr>
          <p:cNvPr id="4" name="Téglalap 3"/>
          <p:cNvSpPr/>
          <p:nvPr/>
        </p:nvSpPr>
        <p:spPr>
          <a:xfrm>
            <a:off x="3203848" y="2059803"/>
            <a:ext cx="2117887" cy="461665"/>
          </a:xfrm>
          <a:prstGeom prst="rect">
            <a:avLst/>
          </a:prstGeom>
        </p:spPr>
        <p:txBody>
          <a:bodyPr wrap="non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hu-HU" sz="2400" b="0" i="0" u="sng" strike="noStrike" kern="0" cap="none" spc="0" normalizeH="0" baseline="0" noProof="0" dirty="0" smtClean="0">
                <a:ln>
                  <a:noFill/>
                </a:ln>
                <a:solidFill>
                  <a:srgbClr val="CCECFF"/>
                </a:solidFill>
                <a:effectLst>
                  <a:outerShdw blurRad="38100" dist="38100" dir="2700000" algn="tl">
                    <a:srgbClr val="000000"/>
                  </a:outerShdw>
                </a:effectLst>
                <a:uLnTx/>
                <a:uFillTx/>
                <a:latin typeface="Arial"/>
                <a:ea typeface="+mj-ea"/>
                <a:cs typeface="+mj-cs"/>
              </a:rPr>
              <a:t>Kézi irányítás</a:t>
            </a:r>
            <a:r>
              <a:rPr kumimoji="0" lang="hu-HU" sz="2400" b="0" i="0" u="none" strike="noStrike" kern="0" cap="none" spc="0" normalizeH="0" baseline="0" noProof="0" dirty="0" smtClean="0">
                <a:ln>
                  <a:noFill/>
                </a:ln>
                <a:solidFill>
                  <a:srgbClr val="CCECFF"/>
                </a:solidFill>
                <a:effectLst>
                  <a:outerShdw blurRad="38100" dist="38100" dir="2700000" algn="tl">
                    <a:srgbClr val="000000"/>
                  </a:outerShdw>
                </a:effectLst>
                <a:uLnTx/>
                <a:uFillTx/>
                <a:latin typeface="Arial"/>
                <a:ea typeface="+mj-ea"/>
                <a:cs typeface="+mj-cs"/>
              </a:rPr>
              <a:t> </a:t>
            </a:r>
            <a:endParaRPr kumimoji="0" lang="hu-HU" sz="2400" b="0" i="0" u="none" strike="noStrike" kern="0" cap="none" spc="0" normalizeH="0" baseline="0" noProof="0" dirty="0" smtClean="0">
              <a:ln>
                <a:noFill/>
              </a:ln>
              <a:solidFill>
                <a:sysClr val="windowText" lastClr="000000"/>
              </a:solidFill>
              <a:effectLst/>
              <a:uLnTx/>
              <a:uFillTx/>
            </a:endParaRPr>
          </a:p>
        </p:txBody>
      </p:sp>
      <p:sp>
        <p:nvSpPr>
          <p:cNvPr id="5" name="Téglalap 4"/>
          <p:cNvSpPr/>
          <p:nvPr/>
        </p:nvSpPr>
        <p:spPr>
          <a:xfrm>
            <a:off x="899592" y="2551837"/>
            <a:ext cx="7488832" cy="1200329"/>
          </a:xfrm>
          <a:prstGeom prst="rect">
            <a:avLst/>
          </a:prstGeom>
        </p:spPr>
        <p:txBody>
          <a:bodyPr wrap="square">
            <a:spAutoFit/>
          </a:bodyPr>
          <a:lstStyle/>
          <a:p>
            <a:pPr algn="just">
              <a:defRPr/>
            </a:pPr>
            <a:r>
              <a:rPr lang="hu-HU" dirty="0"/>
              <a:t>Az irányítási művelet egészét vagy egy részét kezelőszemélyzet végzi, akár kézzel, akár lábbal. Ennek során az irányítást végző személy érzékszerveivel szerzett értesülések alapján ítéletet alkot, ettől függően adja ki a rendelkezést, és beavatkozik a folyamatba.</a:t>
            </a:r>
          </a:p>
        </p:txBody>
      </p:sp>
      <p:sp>
        <p:nvSpPr>
          <p:cNvPr id="6" name="Téglalap 5"/>
          <p:cNvSpPr/>
          <p:nvPr/>
        </p:nvSpPr>
        <p:spPr>
          <a:xfrm>
            <a:off x="1976791" y="3861048"/>
            <a:ext cx="4572000" cy="461665"/>
          </a:xfrm>
          <a:prstGeom prst="rect">
            <a:avLst/>
          </a:prstGeom>
        </p:spPr>
        <p:txBody>
          <a:bodyP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hu-HU" sz="2400" b="0" i="0" u="sng" strike="noStrike" kern="0" cap="none" spc="0" normalizeH="0" baseline="0" noProof="0" dirty="0" smtClean="0">
                <a:ln>
                  <a:noFill/>
                </a:ln>
                <a:solidFill>
                  <a:srgbClr val="CCECFF"/>
                </a:solidFill>
                <a:effectLst>
                  <a:outerShdw blurRad="38100" dist="38100" dir="2700000" algn="tl">
                    <a:srgbClr val="000000"/>
                  </a:outerShdw>
                </a:effectLst>
                <a:uLnTx/>
                <a:uFillTx/>
                <a:latin typeface="Arial"/>
                <a:ea typeface="+mj-ea"/>
                <a:cs typeface="+mj-cs"/>
              </a:rPr>
              <a:t>Önműködő irányítás</a:t>
            </a:r>
            <a:r>
              <a:rPr kumimoji="0" lang="hu-HU" sz="2400" b="0" i="0" u="none" strike="noStrike" kern="0" cap="none" spc="0" normalizeH="0" baseline="0" noProof="0" dirty="0" smtClean="0">
                <a:ln>
                  <a:noFill/>
                </a:ln>
                <a:solidFill>
                  <a:srgbClr val="CCECFF"/>
                </a:solidFill>
                <a:effectLst>
                  <a:outerShdw blurRad="38100" dist="38100" dir="2700000" algn="tl">
                    <a:srgbClr val="000000"/>
                  </a:outerShdw>
                </a:effectLst>
                <a:uLnTx/>
                <a:uFillTx/>
                <a:latin typeface="Arial"/>
                <a:ea typeface="+mj-ea"/>
                <a:cs typeface="+mj-cs"/>
              </a:rPr>
              <a:t> </a:t>
            </a:r>
            <a:endParaRPr kumimoji="0" lang="hu-HU" sz="2400" b="0" i="0" u="none" strike="noStrike" kern="0" cap="none" spc="0" normalizeH="0" baseline="0" noProof="0" dirty="0" smtClean="0">
              <a:ln>
                <a:noFill/>
              </a:ln>
              <a:solidFill>
                <a:sysClr val="windowText" lastClr="000000"/>
              </a:solidFill>
              <a:effectLst/>
              <a:uLnTx/>
              <a:uFillTx/>
            </a:endParaRPr>
          </a:p>
        </p:txBody>
      </p:sp>
      <p:sp>
        <p:nvSpPr>
          <p:cNvPr id="7" name="Téglalap 6"/>
          <p:cNvSpPr/>
          <p:nvPr/>
        </p:nvSpPr>
        <p:spPr>
          <a:xfrm>
            <a:off x="899592" y="4437112"/>
            <a:ext cx="7488832" cy="1754326"/>
          </a:xfrm>
          <a:prstGeom prst="rect">
            <a:avLst/>
          </a:prstGeom>
        </p:spPr>
        <p:txBody>
          <a:bodyPr wrap="square">
            <a:spAutoFit/>
          </a:bodyPr>
          <a:lstStyle/>
          <a:p>
            <a:pPr algn="just">
              <a:defRPr/>
            </a:pPr>
            <a:r>
              <a:rPr lang="hu-HU" dirty="0"/>
              <a:t>A teljes irányítási folyamat kezelőszemélyzet közreműködése nélkül valósul </a:t>
            </a:r>
            <a:r>
              <a:rPr lang="hu-HU" dirty="0" smtClean="0"/>
              <a:t>meg.Az </a:t>
            </a:r>
            <a:r>
              <a:rPr lang="hu-HU" dirty="0"/>
              <a:t>automatáknak olyan tulajdonságokkal kell rendelkezniük, hogy képesek legyenek ugyanazokat az irányítási feladatokat ellátni, mint a kezelő személy. Alkalmasnak kell lenniük fizikai mennyiségek érzékelésére, az ember ítéletalkotó tevékenységének a lemásolására, rendelkezés kiadására és beavatkozni az adott folyamatba.</a:t>
            </a:r>
          </a:p>
        </p:txBody>
      </p:sp>
    </p:spTree>
    <p:custDataLst>
      <p:tags r:id="rId1"/>
    </p:custDataLst>
    <p:extLst>
      <p:ext uri="{BB962C8B-B14F-4D97-AF65-F5344CB8AC3E}">
        <p14:creationId xmlns:p14="http://schemas.microsoft.com/office/powerpoint/2010/main" val="1644947008"/>
      </p:ext>
    </p:extLst>
  </p:cSld>
  <p:clrMapOvr>
    <a:masterClrMapping/>
  </p:clrMapOvr>
  <mc:AlternateContent xmlns:mc="http://schemas.openxmlformats.org/markup-compatibility/2006" xmlns:p14="http://schemas.microsoft.com/office/powerpoint/2010/main">
    <mc:Choice Requires="p14">
      <p:transition spd="slow" p14:dur="2000" advTm="47123"/>
    </mc:Choice>
    <mc:Fallback xmlns="">
      <p:transition spd="slow" advTm="4712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anim calcmode="lin" valueType="num">
                                      <p:cBhvr>
                                        <p:cTn id="8" dur="2000" fill="hold"/>
                                        <p:tgtEl>
                                          <p:spTgt spid="2">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2">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2000"/>
                                        <p:tgtEl>
                                          <p:spTgt spid="3">
                                            <p:txEl>
                                              <p:pRg st="0" end="0"/>
                                            </p:txEl>
                                          </p:spTgt>
                                        </p:tgtEl>
                                      </p:cBhvr>
                                    </p:animEffect>
                                    <p:anim calcmode="lin" valueType="num">
                                      <p:cBhvr>
                                        <p:cTn id="15"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6" dur="2000" fill="hold"/>
                                        <p:tgtEl>
                                          <p:spTgt spid="3">
                                            <p:txEl>
                                              <p:pRg st="0" end="0"/>
                                            </p:txEl>
                                          </p:spTgt>
                                        </p:tgtEl>
                                        <p:attrNameLst>
                                          <p:attrName>ppt_h</p:attrName>
                                        </p:attrNameLst>
                                      </p:cBhvr>
                                      <p:tavLst>
                                        <p:tav tm="0">
                                          <p:val>
                                            <p:strVal val="#ppt_h"/>
                                          </p:val>
                                        </p:tav>
                                        <p:tav tm="100000">
                                          <p:val>
                                            <p:strVal val="#ppt_h"/>
                                          </p:val>
                                        </p:tav>
                                      </p:tavLst>
                                    </p:anim>
                                  </p:childTnLst>
                                </p:cTn>
                              </p:par>
                              <p:par>
                                <p:cTn id="17" presetID="45"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2000"/>
                                        <p:tgtEl>
                                          <p:spTgt spid="3">
                                            <p:txEl>
                                              <p:pRg st="1" end="1"/>
                                            </p:txEl>
                                          </p:spTgt>
                                        </p:tgtEl>
                                      </p:cBhvr>
                                    </p:animEffect>
                                    <p:anim calcmode="lin" valueType="num">
                                      <p:cBhvr>
                                        <p:cTn id="20"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21"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45" presetClass="entr" presetSubtype="0" fill="hold" nodeType="clickEffect">
                                  <p:stCondLst>
                                    <p:cond delay="0"/>
                                  </p:stCondLst>
                                  <p:childTnLst>
                                    <p:set>
                                      <p:cBhvr>
                                        <p:cTn id="25" dur="1" fill="hold">
                                          <p:stCondLst>
                                            <p:cond delay="0"/>
                                          </p:stCondLst>
                                        </p:cTn>
                                        <p:tgtEl>
                                          <p:spTgt spid="4">
                                            <p:txEl>
                                              <p:pRg st="0" end="0"/>
                                            </p:txEl>
                                          </p:spTgt>
                                        </p:tgtEl>
                                        <p:attrNameLst>
                                          <p:attrName>style.visibility</p:attrName>
                                        </p:attrNameLst>
                                      </p:cBhvr>
                                      <p:to>
                                        <p:strVal val="visible"/>
                                      </p:to>
                                    </p:set>
                                    <p:animEffect transition="in" filter="fade">
                                      <p:cBhvr>
                                        <p:cTn id="26" dur="2000"/>
                                        <p:tgtEl>
                                          <p:spTgt spid="4">
                                            <p:txEl>
                                              <p:pRg st="0" end="0"/>
                                            </p:txEl>
                                          </p:spTgt>
                                        </p:tgtEl>
                                      </p:cBhvr>
                                    </p:animEffect>
                                    <p:anim calcmode="lin" valueType="num">
                                      <p:cBhvr>
                                        <p:cTn id="27" dur="2000" fill="hold"/>
                                        <p:tgtEl>
                                          <p:spTgt spid="4">
                                            <p:txEl>
                                              <p:pRg st="0" end="0"/>
                                            </p:txEl>
                                          </p:spTgt>
                                        </p:tgtEl>
                                        <p:attrNameLst>
                                          <p:attrName>ppt_w</p:attrName>
                                        </p:attrNameLst>
                                      </p:cBhvr>
                                      <p:tavLst>
                                        <p:tav tm="0" fmla="#ppt_w*sin(2.5*pi*$)">
                                          <p:val>
                                            <p:fltVal val="0"/>
                                          </p:val>
                                        </p:tav>
                                        <p:tav tm="100000">
                                          <p:val>
                                            <p:fltVal val="1"/>
                                          </p:val>
                                        </p:tav>
                                      </p:tavLst>
                                    </p:anim>
                                    <p:anim calcmode="lin" valueType="num">
                                      <p:cBhvr>
                                        <p:cTn id="28" dur="2000" fill="hold"/>
                                        <p:tgtEl>
                                          <p:spTgt spid="4">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45" presetClass="entr" presetSubtype="0" fill="hold" nodeType="clickEffect">
                                  <p:stCondLst>
                                    <p:cond delay="0"/>
                                  </p:stCondLst>
                                  <p:childTnLst>
                                    <p:set>
                                      <p:cBhvr>
                                        <p:cTn id="32" dur="1" fill="hold">
                                          <p:stCondLst>
                                            <p:cond delay="0"/>
                                          </p:stCondLst>
                                        </p:cTn>
                                        <p:tgtEl>
                                          <p:spTgt spid="5">
                                            <p:txEl>
                                              <p:pRg st="0" end="0"/>
                                            </p:txEl>
                                          </p:spTgt>
                                        </p:tgtEl>
                                        <p:attrNameLst>
                                          <p:attrName>style.visibility</p:attrName>
                                        </p:attrNameLst>
                                      </p:cBhvr>
                                      <p:to>
                                        <p:strVal val="visible"/>
                                      </p:to>
                                    </p:set>
                                    <p:animEffect transition="in" filter="fade">
                                      <p:cBhvr>
                                        <p:cTn id="33" dur="2000"/>
                                        <p:tgtEl>
                                          <p:spTgt spid="5">
                                            <p:txEl>
                                              <p:pRg st="0" end="0"/>
                                            </p:txEl>
                                          </p:spTgt>
                                        </p:tgtEl>
                                      </p:cBhvr>
                                    </p:animEffect>
                                    <p:anim calcmode="lin" valueType="num">
                                      <p:cBhvr>
                                        <p:cTn id="34" dur="2000" fill="hold"/>
                                        <p:tgtEl>
                                          <p:spTgt spid="5">
                                            <p:txEl>
                                              <p:pRg st="0" end="0"/>
                                            </p:txEl>
                                          </p:spTgt>
                                        </p:tgtEl>
                                        <p:attrNameLst>
                                          <p:attrName>ppt_w</p:attrName>
                                        </p:attrNameLst>
                                      </p:cBhvr>
                                      <p:tavLst>
                                        <p:tav tm="0" fmla="#ppt_w*sin(2.5*pi*$)">
                                          <p:val>
                                            <p:fltVal val="0"/>
                                          </p:val>
                                        </p:tav>
                                        <p:tav tm="100000">
                                          <p:val>
                                            <p:fltVal val="1"/>
                                          </p:val>
                                        </p:tav>
                                      </p:tavLst>
                                    </p:anim>
                                    <p:anim calcmode="lin" valueType="num">
                                      <p:cBhvr>
                                        <p:cTn id="35" dur="2000" fill="hold"/>
                                        <p:tgtEl>
                                          <p:spTgt spid="5">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36" fill="hold">
                      <p:stCondLst>
                        <p:cond delay="indefinite"/>
                      </p:stCondLst>
                      <p:childTnLst>
                        <p:par>
                          <p:cTn id="37" fill="hold">
                            <p:stCondLst>
                              <p:cond delay="0"/>
                            </p:stCondLst>
                            <p:childTnLst>
                              <p:par>
                                <p:cTn id="38" presetID="45" presetClass="entr" presetSubtype="0" fill="hold" nodeType="clickEffect">
                                  <p:stCondLst>
                                    <p:cond delay="0"/>
                                  </p:stCondLst>
                                  <p:childTnLst>
                                    <p:set>
                                      <p:cBhvr>
                                        <p:cTn id="39" dur="1" fill="hold">
                                          <p:stCondLst>
                                            <p:cond delay="0"/>
                                          </p:stCondLst>
                                        </p:cTn>
                                        <p:tgtEl>
                                          <p:spTgt spid="6">
                                            <p:txEl>
                                              <p:pRg st="0" end="0"/>
                                            </p:txEl>
                                          </p:spTgt>
                                        </p:tgtEl>
                                        <p:attrNameLst>
                                          <p:attrName>style.visibility</p:attrName>
                                        </p:attrNameLst>
                                      </p:cBhvr>
                                      <p:to>
                                        <p:strVal val="visible"/>
                                      </p:to>
                                    </p:set>
                                    <p:animEffect transition="in" filter="fade">
                                      <p:cBhvr>
                                        <p:cTn id="40" dur="2000"/>
                                        <p:tgtEl>
                                          <p:spTgt spid="6">
                                            <p:txEl>
                                              <p:pRg st="0" end="0"/>
                                            </p:txEl>
                                          </p:spTgt>
                                        </p:tgtEl>
                                      </p:cBhvr>
                                    </p:animEffect>
                                    <p:anim calcmode="lin" valueType="num">
                                      <p:cBhvr>
                                        <p:cTn id="41" dur="2000" fill="hold"/>
                                        <p:tgtEl>
                                          <p:spTgt spid="6">
                                            <p:txEl>
                                              <p:pRg st="0" end="0"/>
                                            </p:txEl>
                                          </p:spTgt>
                                        </p:tgtEl>
                                        <p:attrNameLst>
                                          <p:attrName>ppt_w</p:attrName>
                                        </p:attrNameLst>
                                      </p:cBhvr>
                                      <p:tavLst>
                                        <p:tav tm="0" fmla="#ppt_w*sin(2.5*pi*$)">
                                          <p:val>
                                            <p:fltVal val="0"/>
                                          </p:val>
                                        </p:tav>
                                        <p:tav tm="100000">
                                          <p:val>
                                            <p:fltVal val="1"/>
                                          </p:val>
                                        </p:tav>
                                      </p:tavLst>
                                    </p:anim>
                                    <p:anim calcmode="lin" valueType="num">
                                      <p:cBhvr>
                                        <p:cTn id="42" dur="2000" fill="hold"/>
                                        <p:tgtEl>
                                          <p:spTgt spid="6">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43" fill="hold">
                      <p:stCondLst>
                        <p:cond delay="indefinite"/>
                      </p:stCondLst>
                      <p:childTnLst>
                        <p:par>
                          <p:cTn id="44" fill="hold">
                            <p:stCondLst>
                              <p:cond delay="0"/>
                            </p:stCondLst>
                            <p:childTnLst>
                              <p:par>
                                <p:cTn id="45" presetID="45" presetClass="entr" presetSubtype="0" fill="hold" nodeType="clickEffect">
                                  <p:stCondLst>
                                    <p:cond delay="0"/>
                                  </p:stCondLst>
                                  <p:childTnLst>
                                    <p:set>
                                      <p:cBhvr>
                                        <p:cTn id="46" dur="1" fill="hold">
                                          <p:stCondLst>
                                            <p:cond delay="0"/>
                                          </p:stCondLst>
                                        </p:cTn>
                                        <p:tgtEl>
                                          <p:spTgt spid="7">
                                            <p:txEl>
                                              <p:pRg st="0" end="0"/>
                                            </p:txEl>
                                          </p:spTgt>
                                        </p:tgtEl>
                                        <p:attrNameLst>
                                          <p:attrName>style.visibility</p:attrName>
                                        </p:attrNameLst>
                                      </p:cBhvr>
                                      <p:to>
                                        <p:strVal val="visible"/>
                                      </p:to>
                                    </p:set>
                                    <p:animEffect transition="in" filter="fade">
                                      <p:cBhvr>
                                        <p:cTn id="47" dur="2000"/>
                                        <p:tgtEl>
                                          <p:spTgt spid="7">
                                            <p:txEl>
                                              <p:pRg st="0" end="0"/>
                                            </p:txEl>
                                          </p:spTgt>
                                        </p:tgtEl>
                                      </p:cBhvr>
                                    </p:animEffect>
                                    <p:anim calcmode="lin" valueType="num">
                                      <p:cBhvr>
                                        <p:cTn id="48" dur="2000" fill="hold"/>
                                        <p:tgtEl>
                                          <p:spTgt spid="7">
                                            <p:txEl>
                                              <p:pRg st="0" end="0"/>
                                            </p:txEl>
                                          </p:spTgt>
                                        </p:tgtEl>
                                        <p:attrNameLst>
                                          <p:attrName>ppt_w</p:attrName>
                                        </p:attrNameLst>
                                      </p:cBhvr>
                                      <p:tavLst>
                                        <p:tav tm="0" fmla="#ppt_w*sin(2.5*pi*$)">
                                          <p:val>
                                            <p:fltVal val="0"/>
                                          </p:val>
                                        </p:tav>
                                        <p:tav tm="100000">
                                          <p:val>
                                            <p:fltVal val="1"/>
                                          </p:val>
                                        </p:tav>
                                      </p:tavLst>
                                    </p:anim>
                                    <p:anim calcmode="lin" valueType="num">
                                      <p:cBhvr>
                                        <p:cTn id="49" dur="2000" fill="hold"/>
                                        <p:tgtEl>
                                          <p:spTgt spid="7">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églalap 1"/>
          <p:cNvSpPr/>
          <p:nvPr/>
        </p:nvSpPr>
        <p:spPr>
          <a:xfrm>
            <a:off x="3203848" y="260648"/>
            <a:ext cx="2443298"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hu-HU" sz="2800" b="0" i="0" u="sng" strike="noStrike" kern="0" cap="none" spc="0" normalizeH="0" baseline="0" noProof="0" dirty="0" smtClean="0">
                <a:ln>
                  <a:noFill/>
                </a:ln>
                <a:solidFill>
                  <a:srgbClr val="CCECFF"/>
                </a:solidFill>
                <a:effectLst>
                  <a:outerShdw blurRad="38100" dist="38100" dir="2700000" algn="tl">
                    <a:srgbClr val="000000"/>
                  </a:outerShdw>
                </a:effectLst>
                <a:uLnTx/>
                <a:uFillTx/>
                <a:latin typeface="Arial"/>
                <a:ea typeface="+mj-ea"/>
                <a:cs typeface="+mj-cs"/>
              </a:rPr>
              <a:t>Automatizálás</a:t>
            </a:r>
            <a:endParaRPr kumimoji="0" lang="hu-HU" sz="2800" b="0" i="0" u="none" strike="noStrike" kern="0" cap="none" spc="0" normalizeH="0" baseline="0" noProof="0" dirty="0" smtClean="0">
              <a:ln>
                <a:noFill/>
              </a:ln>
              <a:solidFill>
                <a:sysClr val="windowText" lastClr="000000"/>
              </a:solidFill>
              <a:effectLst/>
              <a:uLnTx/>
              <a:uFillTx/>
            </a:endParaRPr>
          </a:p>
        </p:txBody>
      </p:sp>
      <p:sp>
        <p:nvSpPr>
          <p:cNvPr id="3" name="Téglalap 2"/>
          <p:cNvSpPr/>
          <p:nvPr/>
        </p:nvSpPr>
        <p:spPr>
          <a:xfrm>
            <a:off x="251520" y="1196752"/>
            <a:ext cx="8712968" cy="1421928"/>
          </a:xfrm>
          <a:prstGeom prst="rect">
            <a:avLst/>
          </a:prstGeom>
        </p:spPr>
        <p:txBody>
          <a:bodyPr wrap="square">
            <a:spAutoFit/>
          </a:bodyPr>
          <a:lstStyle/>
          <a:p>
            <a:pPr algn="just">
              <a:lnSpc>
                <a:spcPct val="80000"/>
              </a:lnSpc>
              <a:defRPr/>
            </a:pPr>
            <a:r>
              <a:rPr lang="hu-HU" dirty="0"/>
              <a:t>Az automatizálás olyan műszaki-gazdasági tevékenység, melynek eredményeképpen az ember termelésirányító tevékenységét készülékek, berendezések, gépek veszik át. Az automatizálás önműködő készülékek, berendezések, gépek alkalmazásával az ember monoton irányító tevékenységét kiküszöböli a termelés </a:t>
            </a:r>
            <a:r>
              <a:rPr lang="hu-HU" dirty="0" smtClean="0"/>
              <a:t>folyamatából.Lényegében önműködő irányítás létrehozásáról van szó.Az automatizálás a termelés legfejlettebb formája.</a:t>
            </a:r>
            <a:endParaRPr lang="hu-HU" dirty="0"/>
          </a:p>
        </p:txBody>
      </p:sp>
      <p:sp>
        <p:nvSpPr>
          <p:cNvPr id="4" name="Téglalap 3"/>
          <p:cNvSpPr/>
          <p:nvPr/>
        </p:nvSpPr>
        <p:spPr>
          <a:xfrm>
            <a:off x="2286000" y="2755338"/>
            <a:ext cx="4572000" cy="523220"/>
          </a:xfrm>
          <a:prstGeom prst="rect">
            <a:avLst/>
          </a:prstGeom>
        </p:spPr>
        <p:txBody>
          <a:bodyP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hu-HU" sz="2800" b="0" i="0" u="sng" strike="noStrike" kern="0" cap="none" spc="0" normalizeH="0" baseline="0" noProof="0" dirty="0" smtClean="0">
                <a:ln>
                  <a:noFill/>
                </a:ln>
                <a:solidFill>
                  <a:srgbClr val="CCECFF"/>
                </a:solidFill>
                <a:effectLst>
                  <a:outerShdw blurRad="38100" dist="38100" dir="2700000" algn="tl">
                    <a:srgbClr val="000000"/>
                  </a:outerShdw>
                </a:effectLst>
                <a:uLnTx/>
                <a:uFillTx/>
                <a:latin typeface="Arial"/>
                <a:ea typeface="+mj-ea"/>
                <a:cs typeface="+mj-cs"/>
              </a:rPr>
              <a:t>Az automatizálás feltételei</a:t>
            </a:r>
            <a:r>
              <a:rPr kumimoji="0" lang="hu-HU" sz="2800" b="0" i="0" u="none" strike="noStrike" kern="0" cap="none" spc="0" normalizeH="0" baseline="0" noProof="0" dirty="0" smtClean="0">
                <a:ln>
                  <a:noFill/>
                </a:ln>
                <a:solidFill>
                  <a:srgbClr val="CCECFF"/>
                </a:solidFill>
                <a:effectLst>
                  <a:outerShdw blurRad="38100" dist="38100" dir="2700000" algn="tl">
                    <a:srgbClr val="000000"/>
                  </a:outerShdw>
                </a:effectLst>
                <a:uLnTx/>
                <a:uFillTx/>
                <a:latin typeface="Arial"/>
                <a:ea typeface="+mj-ea"/>
                <a:cs typeface="+mj-cs"/>
              </a:rPr>
              <a:t> </a:t>
            </a:r>
            <a:endParaRPr kumimoji="0" lang="hu-HU" sz="2800" b="0" i="0" u="none" strike="noStrike" kern="0" cap="none" spc="0" normalizeH="0" baseline="0" noProof="0" dirty="0" smtClean="0">
              <a:ln>
                <a:noFill/>
              </a:ln>
              <a:solidFill>
                <a:sysClr val="windowText" lastClr="000000"/>
              </a:solidFill>
              <a:effectLst/>
              <a:uLnTx/>
              <a:uFillTx/>
            </a:endParaRPr>
          </a:p>
        </p:txBody>
      </p:sp>
      <p:sp>
        <p:nvSpPr>
          <p:cNvPr id="5" name="Téglalap 4"/>
          <p:cNvSpPr/>
          <p:nvPr/>
        </p:nvSpPr>
        <p:spPr>
          <a:xfrm>
            <a:off x="431540" y="3645024"/>
            <a:ext cx="8280920" cy="2086725"/>
          </a:xfrm>
          <a:prstGeom prst="rect">
            <a:avLst/>
          </a:prstGeom>
        </p:spPr>
        <p:txBody>
          <a:bodyPr wrap="square">
            <a:spAutoFit/>
          </a:bodyPr>
          <a:lstStyle/>
          <a:p>
            <a:pPr marL="342900" indent="-342900" algn="just">
              <a:lnSpc>
                <a:spcPct val="90000"/>
              </a:lnSpc>
              <a:buFont typeface="Wingdings" pitchFamily="2" charset="2"/>
              <a:buChar char="q"/>
              <a:defRPr/>
            </a:pPr>
            <a:r>
              <a:rPr lang="hu-HU" u="sng" dirty="0">
                <a:solidFill>
                  <a:srgbClr val="FF0000"/>
                </a:solidFill>
              </a:rPr>
              <a:t>Műszaki feltételek</a:t>
            </a:r>
          </a:p>
          <a:p>
            <a:pPr marL="914400" lvl="1" indent="-457200" algn="just">
              <a:lnSpc>
                <a:spcPct val="90000"/>
              </a:lnSpc>
              <a:defRPr/>
            </a:pPr>
            <a:r>
              <a:rPr lang="hu-HU" dirty="0" smtClean="0"/>
              <a:t> Megfelelő gépesítés,Magas </a:t>
            </a:r>
            <a:r>
              <a:rPr lang="hu-HU" dirty="0"/>
              <a:t>színvonalú </a:t>
            </a:r>
            <a:r>
              <a:rPr lang="hu-HU" dirty="0" smtClean="0"/>
              <a:t>technológia,Megfelelő </a:t>
            </a:r>
            <a:r>
              <a:rPr lang="hu-HU" dirty="0"/>
              <a:t>műszerezettség.</a:t>
            </a:r>
          </a:p>
          <a:p>
            <a:pPr marL="342900" indent="-342900" algn="just">
              <a:lnSpc>
                <a:spcPct val="90000"/>
              </a:lnSpc>
              <a:buFont typeface="Wingdings" pitchFamily="2" charset="2"/>
              <a:buChar char="q"/>
              <a:defRPr/>
            </a:pPr>
            <a:r>
              <a:rPr lang="hu-HU" u="sng" dirty="0">
                <a:solidFill>
                  <a:srgbClr val="FF0000"/>
                </a:solidFill>
              </a:rPr>
              <a:t>Gazdasági feltétel </a:t>
            </a:r>
          </a:p>
          <a:p>
            <a:pPr marL="533400" indent="-533400" algn="just">
              <a:lnSpc>
                <a:spcPct val="90000"/>
              </a:lnSpc>
              <a:defRPr/>
            </a:pPr>
            <a:r>
              <a:rPr lang="hu-HU" dirty="0"/>
              <a:t>	Az automatizálás megvalósításához beruházás szükséges, mely később megtérül.</a:t>
            </a:r>
          </a:p>
          <a:p>
            <a:pPr marL="342900" indent="-342900" algn="just">
              <a:lnSpc>
                <a:spcPct val="90000"/>
              </a:lnSpc>
              <a:buFont typeface="Wingdings" pitchFamily="2" charset="2"/>
              <a:buChar char="q"/>
              <a:defRPr/>
            </a:pPr>
            <a:r>
              <a:rPr lang="hu-HU" u="sng" dirty="0">
                <a:solidFill>
                  <a:srgbClr val="FF0000"/>
                </a:solidFill>
              </a:rPr>
              <a:t>Személyi feltétel</a:t>
            </a:r>
          </a:p>
          <a:p>
            <a:pPr marL="533400" indent="-533400" algn="just">
              <a:lnSpc>
                <a:spcPct val="90000"/>
              </a:lnSpc>
              <a:defRPr/>
            </a:pPr>
            <a:r>
              <a:rPr lang="hu-HU" dirty="0"/>
              <a:t> 	Megfelelő szakember nélkül nem valósítható meg az automatizálás (mechatronikai technikus).</a:t>
            </a:r>
          </a:p>
        </p:txBody>
      </p:sp>
    </p:spTree>
    <p:custDataLst>
      <p:tags r:id="rId1"/>
    </p:custDataLst>
    <p:extLst>
      <p:ext uri="{BB962C8B-B14F-4D97-AF65-F5344CB8AC3E}">
        <p14:creationId xmlns:p14="http://schemas.microsoft.com/office/powerpoint/2010/main" val="3690315358"/>
      </p:ext>
    </p:extLst>
  </p:cSld>
  <p:clrMapOvr>
    <a:masterClrMapping/>
  </p:clrMapOvr>
  <mc:AlternateContent xmlns:mc="http://schemas.openxmlformats.org/markup-compatibility/2006" xmlns:p14="http://schemas.microsoft.com/office/powerpoint/2010/main">
    <mc:Choice Requires="p14">
      <p:transition spd="slow" p14:dur="2000" advTm="34037"/>
    </mc:Choice>
    <mc:Fallback xmlns="">
      <p:transition spd="slow" advTm="3403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additive="base">
                                        <p:cTn id="1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0" end="0"/>
                                            </p:txEl>
                                          </p:spTgt>
                                        </p:tgtEl>
                                        <p:attrNameLst>
                                          <p:attrName>style.visibility</p:attrName>
                                        </p:attrNameLst>
                                      </p:cBhvr>
                                      <p:to>
                                        <p:strVal val="visible"/>
                                      </p:to>
                                    </p:set>
                                    <p:anim calcmode="lin" valueType="num">
                                      <p:cBhvr additive="base">
                                        <p:cTn id="25"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0" end="0"/>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5">
                                            <p:txEl>
                                              <p:pRg st="1" end="1"/>
                                            </p:txEl>
                                          </p:spTgt>
                                        </p:tgtEl>
                                        <p:attrNameLst>
                                          <p:attrName>style.visibility</p:attrName>
                                        </p:attrNameLst>
                                      </p:cBhvr>
                                      <p:to>
                                        <p:strVal val="visible"/>
                                      </p:to>
                                    </p:set>
                                    <p:anim calcmode="lin" valueType="num">
                                      <p:cBhvr additive="base">
                                        <p:cTn id="29"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
                                            <p:txEl>
                                              <p:pRg st="1" end="1"/>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5">
                                            <p:txEl>
                                              <p:pRg st="2" end="2"/>
                                            </p:txEl>
                                          </p:spTgt>
                                        </p:tgtEl>
                                        <p:attrNameLst>
                                          <p:attrName>style.visibility</p:attrName>
                                        </p:attrNameLst>
                                      </p:cBhvr>
                                      <p:to>
                                        <p:strVal val="visible"/>
                                      </p:to>
                                    </p:set>
                                    <p:anim calcmode="lin" valueType="num">
                                      <p:cBhvr additive="base">
                                        <p:cTn id="3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5">
                                            <p:txEl>
                                              <p:pRg st="2" end="2"/>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5">
                                            <p:txEl>
                                              <p:pRg st="3" end="3"/>
                                            </p:txEl>
                                          </p:spTgt>
                                        </p:tgtEl>
                                        <p:attrNameLst>
                                          <p:attrName>style.visibility</p:attrName>
                                        </p:attrNameLst>
                                      </p:cBhvr>
                                      <p:to>
                                        <p:strVal val="visible"/>
                                      </p:to>
                                    </p:set>
                                    <p:anim calcmode="lin" valueType="num">
                                      <p:cBhvr additive="base">
                                        <p:cTn id="37"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3" end="3"/>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5">
                                            <p:txEl>
                                              <p:pRg st="4" end="4"/>
                                            </p:txEl>
                                          </p:spTgt>
                                        </p:tgtEl>
                                        <p:attrNameLst>
                                          <p:attrName>style.visibility</p:attrName>
                                        </p:attrNameLst>
                                      </p:cBhvr>
                                      <p:to>
                                        <p:strVal val="visible"/>
                                      </p:to>
                                    </p:set>
                                    <p:anim calcmode="lin" valueType="num">
                                      <p:cBhvr additive="base">
                                        <p:cTn id="4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5">
                                            <p:txEl>
                                              <p:pRg st="4" end="4"/>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5">
                                            <p:txEl>
                                              <p:pRg st="5" end="5"/>
                                            </p:txEl>
                                          </p:spTgt>
                                        </p:tgtEl>
                                        <p:attrNameLst>
                                          <p:attrName>style.visibility</p:attrName>
                                        </p:attrNameLst>
                                      </p:cBhvr>
                                      <p:to>
                                        <p:strVal val="visible"/>
                                      </p:to>
                                    </p:set>
                                    <p:anim calcmode="lin" valueType="num">
                                      <p:cBhvr additive="base">
                                        <p:cTn id="45"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églalap 1"/>
          <p:cNvSpPr/>
          <p:nvPr/>
        </p:nvSpPr>
        <p:spPr>
          <a:xfrm>
            <a:off x="2195736" y="260648"/>
            <a:ext cx="4572000" cy="830997"/>
          </a:xfrm>
          <a:prstGeom prst="rect">
            <a:avLst/>
          </a:prstGeom>
        </p:spPr>
        <p:txBody>
          <a:bodyP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hu-HU" sz="2400" b="0" i="0" u="sng" strike="noStrike" kern="0" cap="none" spc="0" normalizeH="0" baseline="0" noProof="0" dirty="0" smtClean="0">
                <a:ln>
                  <a:noFill/>
                </a:ln>
                <a:solidFill>
                  <a:srgbClr val="CCECFF"/>
                </a:solidFill>
                <a:effectLst>
                  <a:outerShdw blurRad="38100" dist="38100" dir="2700000" algn="tl">
                    <a:srgbClr val="000000"/>
                  </a:outerShdw>
                </a:effectLst>
                <a:uLnTx/>
                <a:uFillTx/>
                <a:latin typeface="Arial"/>
                <a:ea typeface="+mj-ea"/>
                <a:cs typeface="+mj-cs"/>
              </a:rPr>
              <a:t>Az irányítási rendszer szerkezeti részei</a:t>
            </a:r>
            <a:endParaRPr kumimoji="0" lang="hu-HU" sz="2400" b="0" i="0" u="none" strike="noStrike" kern="0" cap="none" spc="0" normalizeH="0" baseline="0" noProof="0" dirty="0" smtClean="0">
              <a:ln>
                <a:noFill/>
              </a:ln>
              <a:solidFill>
                <a:sysClr val="windowText" lastClr="000000"/>
              </a:solidFill>
              <a:effectLst/>
              <a:uLnTx/>
              <a:uFillTx/>
            </a:endParaRPr>
          </a:p>
        </p:txBody>
      </p:sp>
      <p:sp>
        <p:nvSpPr>
          <p:cNvPr id="3" name="Téglalap 2"/>
          <p:cNvSpPr/>
          <p:nvPr/>
        </p:nvSpPr>
        <p:spPr>
          <a:xfrm>
            <a:off x="395536" y="1268760"/>
            <a:ext cx="8496944" cy="2086725"/>
          </a:xfrm>
          <a:prstGeom prst="rect">
            <a:avLst/>
          </a:prstGeom>
        </p:spPr>
        <p:txBody>
          <a:bodyPr wrap="square">
            <a:spAutoFit/>
          </a:bodyPr>
          <a:lstStyle/>
          <a:p>
            <a:pPr marL="285750" indent="-285750" algn="just">
              <a:lnSpc>
                <a:spcPct val="80000"/>
              </a:lnSpc>
              <a:buFont typeface="Wingdings" pitchFamily="2" charset="2"/>
              <a:buChar char="q"/>
              <a:defRPr/>
            </a:pPr>
            <a:r>
              <a:rPr lang="hu-HU" u="sng" dirty="0">
                <a:solidFill>
                  <a:srgbClr val="FF0000"/>
                </a:solidFill>
              </a:rPr>
              <a:t>Készülék (összeépített egység):</a:t>
            </a:r>
            <a:r>
              <a:rPr lang="hu-HU" dirty="0">
                <a:solidFill>
                  <a:srgbClr val="FF0000"/>
                </a:solidFill>
              </a:rPr>
              <a:t> </a:t>
            </a:r>
            <a:r>
              <a:rPr lang="hu-HU" dirty="0"/>
              <a:t>Tartalmazza valamennyi az irányítási részműveleteket végző egységet</a:t>
            </a:r>
            <a:r>
              <a:rPr lang="hu-HU" dirty="0" smtClean="0"/>
              <a:t>.</a:t>
            </a:r>
            <a:endParaRPr lang="hu-HU" dirty="0"/>
          </a:p>
          <a:p>
            <a:pPr marL="285750" indent="-285750" algn="just">
              <a:lnSpc>
                <a:spcPct val="80000"/>
              </a:lnSpc>
              <a:buFont typeface="Wingdings" pitchFamily="2" charset="2"/>
              <a:buChar char="q"/>
              <a:defRPr/>
            </a:pPr>
            <a:r>
              <a:rPr lang="hu-HU" u="sng" dirty="0">
                <a:solidFill>
                  <a:srgbClr val="FF0000"/>
                </a:solidFill>
              </a:rPr>
              <a:t>Szerv:</a:t>
            </a:r>
            <a:r>
              <a:rPr lang="hu-HU" dirty="0">
                <a:solidFill>
                  <a:srgbClr val="FF0000"/>
                </a:solidFill>
              </a:rPr>
              <a:t> </a:t>
            </a:r>
            <a:r>
              <a:rPr lang="hu-HU" dirty="0"/>
              <a:t>Műveletet végez, egy-egy irányítási részműveletet végző szerkezeti egység neve. A szervek is több elemből állhatnak.</a:t>
            </a:r>
          </a:p>
          <a:p>
            <a:pPr marL="285750" indent="-285750" algn="just">
              <a:lnSpc>
                <a:spcPct val="80000"/>
              </a:lnSpc>
              <a:buFont typeface="Wingdings" pitchFamily="2" charset="2"/>
              <a:buChar char="q"/>
              <a:defRPr/>
            </a:pPr>
            <a:r>
              <a:rPr lang="hu-HU" u="sng" dirty="0">
                <a:solidFill>
                  <a:srgbClr val="FF0000"/>
                </a:solidFill>
              </a:rPr>
              <a:t>Elem:</a:t>
            </a:r>
            <a:r>
              <a:rPr lang="hu-HU" dirty="0">
                <a:solidFill>
                  <a:srgbClr val="FF0000"/>
                </a:solidFill>
              </a:rPr>
              <a:t> </a:t>
            </a:r>
            <a:r>
              <a:rPr lang="hu-HU" dirty="0"/>
              <a:t>Tovább nem bontható. A szervet alkotó szerkezeti részek neve.</a:t>
            </a:r>
          </a:p>
          <a:p>
            <a:pPr marL="285750" indent="-285750" algn="just">
              <a:lnSpc>
                <a:spcPct val="80000"/>
              </a:lnSpc>
              <a:buFont typeface="Wingdings" pitchFamily="2" charset="2"/>
              <a:buChar char="q"/>
              <a:defRPr/>
            </a:pPr>
            <a:r>
              <a:rPr lang="hu-HU" u="sng" dirty="0">
                <a:solidFill>
                  <a:srgbClr val="FF0000"/>
                </a:solidFill>
              </a:rPr>
              <a:t>Jelvivő vezeték:</a:t>
            </a:r>
            <a:r>
              <a:rPr lang="hu-HU" dirty="0">
                <a:solidFill>
                  <a:srgbClr val="FF0000"/>
                </a:solidFill>
              </a:rPr>
              <a:t> </a:t>
            </a:r>
            <a:r>
              <a:rPr lang="hu-HU" dirty="0"/>
              <a:t>Jelet továbbít. Sokszor előfordul, hogy az érzékelés és a beavatkozás egymástól távol történik, ekkor az egyes szerveket jelátvivő vezeték köti össze. Az összeköttetés az irányítási rendszer részei között lehet elektromos, hidraulikus, pneumatikus vezeték, vagy mechanikai kötés.</a:t>
            </a:r>
          </a:p>
        </p:txBody>
      </p:sp>
      <p:sp>
        <p:nvSpPr>
          <p:cNvPr id="4" name="Téglalap 3"/>
          <p:cNvSpPr/>
          <p:nvPr/>
        </p:nvSpPr>
        <p:spPr>
          <a:xfrm>
            <a:off x="2195736" y="3419357"/>
            <a:ext cx="4572000" cy="461665"/>
          </a:xfrm>
          <a:prstGeom prst="rect">
            <a:avLst/>
          </a:prstGeom>
        </p:spPr>
        <p:txBody>
          <a:bodyP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hu-HU" sz="2400" b="0" i="0" u="sng" strike="noStrike" kern="0" cap="none" spc="0" normalizeH="0" baseline="0" noProof="0" dirty="0" smtClean="0">
                <a:ln>
                  <a:noFill/>
                </a:ln>
                <a:solidFill>
                  <a:srgbClr val="CCECFF"/>
                </a:solidFill>
                <a:effectLst>
                  <a:outerShdw blurRad="38100" dist="38100" dir="2700000" algn="tl">
                    <a:srgbClr val="000000"/>
                  </a:outerShdw>
                </a:effectLst>
                <a:uLnTx/>
                <a:uFillTx/>
                <a:latin typeface="Arial"/>
                <a:ea typeface="+mj-ea"/>
                <a:cs typeface="+mj-cs"/>
              </a:rPr>
              <a:t>Irányítási stratégiák</a:t>
            </a:r>
            <a:endParaRPr kumimoji="0" lang="hu-HU" sz="2400" b="0" i="0" u="none" strike="noStrike" kern="0" cap="none" spc="0" normalizeH="0" baseline="0" noProof="0" dirty="0" smtClean="0">
              <a:ln>
                <a:noFill/>
              </a:ln>
              <a:solidFill>
                <a:sysClr val="windowText" lastClr="000000"/>
              </a:solidFill>
              <a:effectLst/>
              <a:uLnTx/>
              <a:uFillTx/>
            </a:endParaRPr>
          </a:p>
        </p:txBody>
      </p:sp>
      <p:sp>
        <p:nvSpPr>
          <p:cNvPr id="5" name="Téglalap 4"/>
          <p:cNvSpPr/>
          <p:nvPr/>
        </p:nvSpPr>
        <p:spPr>
          <a:xfrm>
            <a:off x="395536" y="4293096"/>
            <a:ext cx="8496944" cy="1649041"/>
          </a:xfrm>
          <a:prstGeom prst="rect">
            <a:avLst/>
          </a:prstGeom>
        </p:spPr>
        <p:txBody>
          <a:bodyPr wrap="square">
            <a:spAutoFit/>
          </a:bodyPr>
          <a:lstStyle/>
          <a:p>
            <a:pPr algn="just">
              <a:lnSpc>
                <a:spcPct val="80000"/>
              </a:lnSpc>
              <a:defRPr/>
            </a:pPr>
            <a:r>
              <a:rPr lang="hu-HU" dirty="0"/>
              <a:t>Az érzékelt és befolyásolt (irányított) jellemző egyezése vagy különbözősége alapján az irányítástechnika felosztható szabályozásra (megegyezik) és vezérlésre (különbözik</a:t>
            </a:r>
            <a:r>
              <a:rPr lang="hu-HU" dirty="0" smtClean="0"/>
              <a:t>).Egy </a:t>
            </a:r>
            <a:r>
              <a:rPr lang="hu-HU" dirty="0"/>
              <a:t>irányításról a következőképpen döntjük el, hogy vezérlés vagy szabályozás. Meghatározzuk az irányított jellemzőt (azon állapothatározót, melyet irányítunk). Ha ezt mérjük és ezen mérési eredmény alapján hozunk döntést, akkor szabályozásról van szó. Ha nem mérjük vagy mérjük, de nem ez alapján hozunk döntést, akkor vezérlésről van szó.</a:t>
            </a:r>
          </a:p>
        </p:txBody>
      </p:sp>
    </p:spTree>
    <p:extLst>
      <p:ext uri="{BB962C8B-B14F-4D97-AF65-F5344CB8AC3E}">
        <p14:creationId xmlns:p14="http://schemas.microsoft.com/office/powerpoint/2010/main" val="4074665321"/>
      </p:ext>
    </p:extLst>
  </p:cSld>
  <p:clrMapOvr>
    <a:masterClrMapping/>
  </p:clrMapOvr>
  <mc:AlternateContent xmlns:mc="http://schemas.openxmlformats.org/markup-compatibility/2006" xmlns:p14="http://schemas.microsoft.com/office/powerpoint/2010/main">
    <mc:Choice Requires="p14">
      <p:transition spd="slow" p14:dur="2000" advTm="42021"/>
    </mc:Choice>
    <mc:Fallback xmlns="">
      <p:transition spd="slow" advTm="42021"/>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548680"/>
            <a:ext cx="8856984" cy="6048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031417069"/>
      </p:ext>
    </p:extLst>
  </p:cSld>
  <p:clrMapOvr>
    <a:masterClrMapping/>
  </p:clrMapOvr>
  <mc:AlternateContent xmlns:mc="http://schemas.openxmlformats.org/markup-compatibility/2006" xmlns:p14="http://schemas.microsoft.com/office/powerpoint/2010/main">
    <mc:Choice Requires="p14">
      <p:transition spd="slow" p14:dur="2000" advTm="26437"/>
    </mc:Choice>
    <mc:Fallback xmlns="">
      <p:transition spd="slow" advTm="2643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1000" fill="hold"/>
                                        <p:tgtEl>
                                          <p:spTgt spid="2050"/>
                                        </p:tgtEl>
                                        <p:attrNameLst>
                                          <p:attrName>ppt_w</p:attrName>
                                        </p:attrNameLst>
                                      </p:cBhvr>
                                      <p:tavLst>
                                        <p:tav tm="0">
                                          <p:val>
                                            <p:fltVal val="0"/>
                                          </p:val>
                                        </p:tav>
                                        <p:tav tm="100000">
                                          <p:val>
                                            <p:strVal val="#ppt_w"/>
                                          </p:val>
                                        </p:tav>
                                      </p:tavLst>
                                    </p:anim>
                                    <p:anim calcmode="lin" valueType="num">
                                      <p:cBhvr>
                                        <p:cTn id="8" dur="1000" fill="hold"/>
                                        <p:tgtEl>
                                          <p:spTgt spid="2050"/>
                                        </p:tgtEl>
                                        <p:attrNameLst>
                                          <p:attrName>ppt_h</p:attrName>
                                        </p:attrNameLst>
                                      </p:cBhvr>
                                      <p:tavLst>
                                        <p:tav tm="0">
                                          <p:val>
                                            <p:fltVal val="0"/>
                                          </p:val>
                                        </p:tav>
                                        <p:tav tm="100000">
                                          <p:val>
                                            <p:strVal val="#ppt_h"/>
                                          </p:val>
                                        </p:tav>
                                      </p:tavLst>
                                    </p:anim>
                                    <p:anim calcmode="lin" valueType="num">
                                      <p:cBhvr>
                                        <p:cTn id="9" dur="1000" fill="hold"/>
                                        <p:tgtEl>
                                          <p:spTgt spid="2050"/>
                                        </p:tgtEl>
                                        <p:attrNameLst>
                                          <p:attrName>style.rotation</p:attrName>
                                        </p:attrNameLst>
                                      </p:cBhvr>
                                      <p:tavLst>
                                        <p:tav tm="0">
                                          <p:val>
                                            <p:fltVal val="90"/>
                                          </p:val>
                                        </p:tav>
                                        <p:tav tm="100000">
                                          <p:val>
                                            <p:fltVal val="0"/>
                                          </p:val>
                                        </p:tav>
                                      </p:tavLst>
                                    </p:anim>
                                    <p:animEffect transition="in" filter="fade">
                                      <p:cBhvr>
                                        <p:cTn id="10" dur="10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3.3|5.3|7.1"/>
</p:tagLst>
</file>

<file path=ppt/tags/tag2.xml><?xml version="1.0" encoding="utf-8"?>
<p:tagLst xmlns:a="http://schemas.openxmlformats.org/drawingml/2006/main" xmlns:r="http://schemas.openxmlformats.org/officeDocument/2006/relationships" xmlns:p="http://schemas.openxmlformats.org/presentationml/2006/main">
  <p:tag name="TIMING" val="|1.7|7.5"/>
</p:tagLst>
</file>

<file path=ppt/tags/tag3.xml><?xml version="1.0" encoding="utf-8"?>
<p:tagLst xmlns:a="http://schemas.openxmlformats.org/drawingml/2006/main" xmlns:r="http://schemas.openxmlformats.org/officeDocument/2006/relationships" xmlns:p="http://schemas.openxmlformats.org/presentationml/2006/main">
  <p:tag name="TIMING" val="|0.8|3.3|2|2.3"/>
</p:tagLst>
</file>

<file path=ppt/tags/tag4.xml><?xml version="1.0" encoding="utf-8"?>
<p:tagLst xmlns:a="http://schemas.openxmlformats.org/drawingml/2006/main" xmlns:r="http://schemas.openxmlformats.org/officeDocument/2006/relationships" xmlns:p="http://schemas.openxmlformats.org/presentationml/2006/main">
  <p:tag name="TIMING" val="|0.5|2.9|2.4"/>
</p:tagLst>
</file>

<file path=ppt/tags/tag5.xml><?xml version="1.0" encoding="utf-8"?>
<p:tagLst xmlns:a="http://schemas.openxmlformats.org/drawingml/2006/main" xmlns:r="http://schemas.openxmlformats.org/officeDocument/2006/relationships" xmlns:p="http://schemas.openxmlformats.org/presentationml/2006/main">
  <p:tag name="TIMING" val="|0.7|3.2|3.6|2.5|2.5|2.5"/>
</p:tagLst>
</file>

<file path=ppt/tags/tag6.xml><?xml version="1.0" encoding="utf-8"?>
<p:tagLst xmlns:a="http://schemas.openxmlformats.org/drawingml/2006/main" xmlns:r="http://schemas.openxmlformats.org/officeDocument/2006/relationships" xmlns:p="http://schemas.openxmlformats.org/presentationml/2006/main">
  <p:tag name="TIMING" val="|0.7|1.2|1.1|1.1"/>
</p:tagLst>
</file>

<file path=ppt/tags/tag7.xml><?xml version="1.0" encoding="utf-8"?>
<p:tagLst xmlns:a="http://schemas.openxmlformats.org/drawingml/2006/main" xmlns:r="http://schemas.openxmlformats.org/officeDocument/2006/relationships" xmlns:p="http://schemas.openxmlformats.org/presentationml/2006/main">
  <p:tag name="TIMING" val="|0.8"/>
</p:tagLst>
</file>

<file path=ppt/tags/tag8.xml><?xml version="1.0" encoding="utf-8"?>
<p:tagLst xmlns:a="http://schemas.openxmlformats.org/drawingml/2006/main" xmlns:r="http://schemas.openxmlformats.org/officeDocument/2006/relationships" xmlns:p="http://schemas.openxmlformats.org/presentationml/2006/main">
  <p:tag name="TIMING" val="|0.5|1.2|0.9|1.4|1.3|1.1"/>
</p:tagLst>
</file>

<file path=ppt/tags/tag9.xml><?xml version="1.0" encoding="utf-8"?>
<p:tagLst xmlns:a="http://schemas.openxmlformats.org/drawingml/2006/main" xmlns:r="http://schemas.openxmlformats.org/officeDocument/2006/relationships" xmlns:p="http://schemas.openxmlformats.org/presentationml/2006/main">
  <p:tag name="TIMING" val="|1.6|1.1|0.9|0.9"/>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Áramlás">
  <a:themeElements>
    <a:clrScheme name="Áramlás">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Áramlás">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Áramlás">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228</TotalTime>
  <Words>1079</Words>
  <Application>Microsoft Office PowerPoint</Application>
  <PresentationFormat>Diavetítés a képernyőre (4:3 oldalarány)</PresentationFormat>
  <Paragraphs>138</Paragraphs>
  <Slides>16</Slides>
  <Notes>0</Notes>
  <HiddenSlides>0</HiddenSlides>
  <MMClips>0</MMClips>
  <ScaleCrop>false</ScaleCrop>
  <HeadingPairs>
    <vt:vector size="4" baseType="variant">
      <vt:variant>
        <vt:lpstr>Téma</vt:lpstr>
      </vt:variant>
      <vt:variant>
        <vt:i4>1</vt:i4>
      </vt:variant>
      <vt:variant>
        <vt:lpstr>Diacímek</vt:lpstr>
      </vt:variant>
      <vt:variant>
        <vt:i4>16</vt:i4>
      </vt:variant>
    </vt:vector>
  </HeadingPairs>
  <TitlesOfParts>
    <vt:vector size="17" baseType="lpstr">
      <vt:lpstr>Áramlás</vt:lpstr>
      <vt:lpstr>Irányítástechnika</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KÖSZÖNJÜK A FIGYELMET VISZONT LÁTÁSRA</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bemutató</dc:title>
  <dc:creator>csicsi</dc:creator>
  <cp:lastModifiedBy>csicsi</cp:lastModifiedBy>
  <cp:revision>28</cp:revision>
  <dcterms:created xsi:type="dcterms:W3CDTF">2012-09-16T07:26:58Z</dcterms:created>
  <dcterms:modified xsi:type="dcterms:W3CDTF">2012-09-16T12:35:29Z</dcterms:modified>
</cp:coreProperties>
</file>