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2" r:id="rId18"/>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90AA286-7712-4849-92F2-69966E4AF650}" type="datetimeFigureOut">
              <a:rPr lang="hu-HU" smtClean="0"/>
              <a:t>2012.02.19.</a:t>
            </a:fld>
            <a:endParaRPr lang="hu-HU"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hu-HU"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703BFCF5-F696-4A09-83A8-29FEAFEF5176}" type="slidenum">
              <a:rPr lang="hu-HU" smtClean="0"/>
              <a:t>‹#›</a:t>
            </a:fld>
            <a:endParaRPr lang="hu-HU"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hu-HU" smtClean="0"/>
              <a:t>Mintacím szerkesztése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3" name="Vertical Text Placeholder 2"/>
          <p:cNvSpPr>
            <a:spLocks noGrp="1"/>
          </p:cNvSpPr>
          <p:nvPr>
            <p:ph type="body" orient="vert" idx="1"/>
          </p:nvPr>
        </p:nvSpPr>
        <p:spPr/>
        <p:txBody>
          <a:bodyPr vert="eaVert" anchor="ct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ate Placeholder 3"/>
          <p:cNvSpPr>
            <a:spLocks noGrp="1"/>
          </p:cNvSpPr>
          <p:nvPr>
            <p:ph type="dt" sz="half" idx="10"/>
          </p:nvPr>
        </p:nvSpPr>
        <p:spPr/>
        <p:txBody>
          <a:bodyPr/>
          <a:lstStyle/>
          <a:p>
            <a:fld id="{190AA286-7712-4849-92F2-69966E4AF650}" type="datetimeFigureOut">
              <a:rPr lang="hu-HU" smtClean="0"/>
              <a:t>2012.02.19.</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703BFCF5-F696-4A09-83A8-29FEAFEF5176}" type="slidenum">
              <a:rPr lang="hu-HU" smtClean="0"/>
              <a:t>‹#›</a:t>
            </a:fld>
            <a:endParaRPr lang="hu-HU" dirty="0"/>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hu-HU" smtClean="0"/>
              <a:t>Mintacím szerkesztése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ate Placeholder 3"/>
          <p:cNvSpPr>
            <a:spLocks noGrp="1"/>
          </p:cNvSpPr>
          <p:nvPr>
            <p:ph type="dt" sz="half" idx="10"/>
          </p:nvPr>
        </p:nvSpPr>
        <p:spPr/>
        <p:txBody>
          <a:bodyPr/>
          <a:lstStyle/>
          <a:p>
            <a:fld id="{190AA286-7712-4849-92F2-69966E4AF650}" type="datetimeFigureOut">
              <a:rPr lang="hu-HU" smtClean="0"/>
              <a:t>2012.02.19.</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703BFCF5-F696-4A09-83A8-29FEAFEF5176}" type="slidenum">
              <a:rPr lang="hu-HU" smtClean="0"/>
              <a:t>‹#›</a:t>
            </a:fld>
            <a:endParaRPr lang="hu-HU" dirty="0"/>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ate Placeholder 3"/>
          <p:cNvSpPr>
            <a:spLocks noGrp="1"/>
          </p:cNvSpPr>
          <p:nvPr>
            <p:ph type="dt" sz="half" idx="10"/>
          </p:nvPr>
        </p:nvSpPr>
        <p:spPr/>
        <p:txBody>
          <a:bodyPr/>
          <a:lstStyle/>
          <a:p>
            <a:fld id="{190AA286-7712-4849-92F2-69966E4AF650}" type="datetimeFigureOut">
              <a:rPr lang="hu-HU" smtClean="0"/>
              <a:t>2012.02.19.</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703BFCF5-F696-4A09-83A8-29FEAFEF5176}" type="slidenum">
              <a:rPr lang="hu-HU" smtClean="0"/>
              <a:t>‹#›</a:t>
            </a:fld>
            <a:endParaRPr lang="hu-HU" dirty="0"/>
          </a:p>
        </p:txBody>
      </p:sp>
      <p:sp>
        <p:nvSpPr>
          <p:cNvPr id="11" name="Title 10"/>
          <p:cNvSpPr>
            <a:spLocks noGrp="1"/>
          </p:cNvSpPr>
          <p:nvPr>
            <p:ph type="title"/>
          </p:nvPr>
        </p:nvSpPr>
        <p:spPr/>
        <p:txBody>
          <a:bodyPr/>
          <a:lstStyle/>
          <a:p>
            <a:r>
              <a:rPr lang="hu-HU" smtClean="0"/>
              <a:t>Mintacím szerkesztése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hu-HU" smtClean="0"/>
              <a:t>Mintacím szerkesztése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190AA286-7712-4849-92F2-69966E4AF650}" type="datetimeFigureOut">
              <a:rPr lang="hu-HU" smtClean="0"/>
              <a:t>2012.02.19.</a:t>
            </a:fld>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703BFCF5-F696-4A09-83A8-29FEAFEF5176}" type="slidenum">
              <a:rPr lang="hu-HU" smtClean="0"/>
              <a:t>‹#›</a:t>
            </a:fld>
            <a:endParaRPr lang="hu-HU"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90AA286-7712-4849-92F2-69966E4AF650}" type="datetimeFigureOut">
              <a:rPr lang="hu-HU" smtClean="0"/>
              <a:t>2012.02.19.</a:t>
            </a:fld>
            <a:endParaRPr lang="hu-HU" dirty="0"/>
          </a:p>
        </p:txBody>
      </p:sp>
      <p:sp>
        <p:nvSpPr>
          <p:cNvPr id="6" name="Footer Placeholder 5"/>
          <p:cNvSpPr>
            <a:spLocks noGrp="1"/>
          </p:cNvSpPr>
          <p:nvPr>
            <p:ph type="ftr" sz="quarter" idx="11"/>
          </p:nvPr>
        </p:nvSpPr>
        <p:spPr/>
        <p:txBody>
          <a:bodyPr/>
          <a:lstStyle/>
          <a:p>
            <a:endParaRPr lang="hu-HU" dirty="0"/>
          </a:p>
        </p:txBody>
      </p:sp>
      <p:sp>
        <p:nvSpPr>
          <p:cNvPr id="7" name="Slide Number Placeholder 6"/>
          <p:cNvSpPr>
            <a:spLocks noGrp="1"/>
          </p:cNvSpPr>
          <p:nvPr>
            <p:ph type="sldNum" sz="quarter" idx="12"/>
          </p:nvPr>
        </p:nvSpPr>
        <p:spPr/>
        <p:txBody>
          <a:bodyPr/>
          <a:lstStyle/>
          <a:p>
            <a:fld id="{703BFCF5-F696-4A09-83A8-29FEAFEF5176}" type="slidenum">
              <a:rPr lang="hu-HU" smtClean="0"/>
              <a:t>‹#›</a:t>
            </a:fld>
            <a:endParaRPr lang="hu-HU" dirty="0"/>
          </a:p>
        </p:txBody>
      </p:sp>
      <p:sp>
        <p:nvSpPr>
          <p:cNvPr id="12" name="Title 11"/>
          <p:cNvSpPr>
            <a:spLocks noGrp="1"/>
          </p:cNvSpPr>
          <p:nvPr>
            <p:ph type="title"/>
          </p:nvPr>
        </p:nvSpPr>
        <p:spPr/>
        <p:txBody>
          <a:bodyPr/>
          <a:lstStyle>
            <a:lvl1pPr>
              <a:defRPr>
                <a:solidFill>
                  <a:schemeClr val="tx2"/>
                </a:solidFill>
              </a:defRPr>
            </a:lvl1pPr>
          </a:lstStyle>
          <a:p>
            <a:r>
              <a:rPr lang="hu-HU" smtClean="0"/>
              <a:t>Mintacím szerkesztése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smtClean="0"/>
              <a:t>Mintacím szerkesztése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fld id="{190AA286-7712-4849-92F2-69966E4AF650}" type="datetimeFigureOut">
              <a:rPr lang="hu-HU" smtClean="0"/>
              <a:t>2012.02.19.</a:t>
            </a:fld>
            <a:endParaRPr lang="hu-HU" dirty="0"/>
          </a:p>
        </p:txBody>
      </p:sp>
      <p:sp>
        <p:nvSpPr>
          <p:cNvPr id="8" name="Footer Placeholder 7"/>
          <p:cNvSpPr>
            <a:spLocks noGrp="1"/>
          </p:cNvSpPr>
          <p:nvPr>
            <p:ph type="ftr" sz="quarter" idx="11"/>
          </p:nvPr>
        </p:nvSpPr>
        <p:spPr/>
        <p:txBody>
          <a:bodyPr/>
          <a:lstStyle/>
          <a:p>
            <a:endParaRPr lang="hu-HU" dirty="0"/>
          </a:p>
        </p:txBody>
      </p:sp>
      <p:sp>
        <p:nvSpPr>
          <p:cNvPr id="9" name="Slide Number Placeholder 8"/>
          <p:cNvSpPr>
            <a:spLocks noGrp="1"/>
          </p:cNvSpPr>
          <p:nvPr>
            <p:ph type="sldNum" sz="quarter" idx="12"/>
          </p:nvPr>
        </p:nvSpPr>
        <p:spPr/>
        <p:txBody>
          <a:bodyPr/>
          <a:lstStyle/>
          <a:p>
            <a:fld id="{703BFCF5-F696-4A09-83A8-29FEAFEF5176}" type="slidenum">
              <a:rPr lang="hu-HU" smtClean="0"/>
              <a:t>‹#›</a:t>
            </a:fld>
            <a:endParaRPr lang="hu-HU" dirty="0"/>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Date Placeholder 2"/>
          <p:cNvSpPr>
            <a:spLocks noGrp="1"/>
          </p:cNvSpPr>
          <p:nvPr>
            <p:ph type="dt" sz="half" idx="10"/>
          </p:nvPr>
        </p:nvSpPr>
        <p:spPr/>
        <p:txBody>
          <a:bodyPr/>
          <a:lstStyle/>
          <a:p>
            <a:fld id="{190AA286-7712-4849-92F2-69966E4AF650}" type="datetimeFigureOut">
              <a:rPr lang="hu-HU" smtClean="0"/>
              <a:t>2012.02.19.</a:t>
            </a:fld>
            <a:endParaRPr lang="hu-HU" dirty="0"/>
          </a:p>
        </p:txBody>
      </p:sp>
      <p:sp>
        <p:nvSpPr>
          <p:cNvPr id="4" name="Footer Placeholder 3"/>
          <p:cNvSpPr>
            <a:spLocks noGrp="1"/>
          </p:cNvSpPr>
          <p:nvPr>
            <p:ph type="ftr" sz="quarter" idx="11"/>
          </p:nvPr>
        </p:nvSpPr>
        <p:spPr/>
        <p:txBody>
          <a:bodyPr/>
          <a:lstStyle/>
          <a:p>
            <a:endParaRPr lang="hu-HU" dirty="0"/>
          </a:p>
        </p:txBody>
      </p:sp>
      <p:sp>
        <p:nvSpPr>
          <p:cNvPr id="5" name="Slide Number Placeholder 4"/>
          <p:cNvSpPr>
            <a:spLocks noGrp="1"/>
          </p:cNvSpPr>
          <p:nvPr>
            <p:ph type="sldNum" sz="quarter" idx="12"/>
          </p:nvPr>
        </p:nvSpPr>
        <p:spPr/>
        <p:txBody>
          <a:bodyPr/>
          <a:lstStyle/>
          <a:p>
            <a:fld id="{703BFCF5-F696-4A09-83A8-29FEAFEF5176}" type="slidenum">
              <a:rPr lang="hu-HU" smtClean="0"/>
              <a:t>‹#›</a:t>
            </a:fld>
            <a:endParaRPr lang="hu-HU" dirty="0"/>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0AA286-7712-4849-92F2-69966E4AF650}" type="datetimeFigureOut">
              <a:rPr lang="hu-HU" smtClean="0"/>
              <a:t>2012.02.19.</a:t>
            </a:fld>
            <a:endParaRPr lang="hu-HU" dirty="0"/>
          </a:p>
        </p:txBody>
      </p:sp>
      <p:sp>
        <p:nvSpPr>
          <p:cNvPr id="3" name="Footer Placeholder 2"/>
          <p:cNvSpPr>
            <a:spLocks noGrp="1"/>
          </p:cNvSpPr>
          <p:nvPr>
            <p:ph type="ftr" sz="quarter" idx="11"/>
          </p:nvPr>
        </p:nvSpPr>
        <p:spPr/>
        <p:txBody>
          <a:bodyPr/>
          <a:lstStyle/>
          <a:p>
            <a:endParaRPr lang="hu-HU" dirty="0"/>
          </a:p>
        </p:txBody>
      </p:sp>
      <p:sp>
        <p:nvSpPr>
          <p:cNvPr id="4" name="Slide Number Placeholder 3"/>
          <p:cNvSpPr>
            <a:spLocks noGrp="1"/>
          </p:cNvSpPr>
          <p:nvPr>
            <p:ph type="sldNum" sz="quarter" idx="12"/>
          </p:nvPr>
        </p:nvSpPr>
        <p:spPr/>
        <p:txBody>
          <a:bodyPr/>
          <a:lstStyle/>
          <a:p>
            <a:fld id="{703BFCF5-F696-4A09-83A8-29FEAFEF5176}" type="slidenum">
              <a:rPr lang="hu-HU" smtClean="0"/>
              <a:t>‹#›</a:t>
            </a:fld>
            <a:endParaRPr lang="hu-H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hu-HU" smtClean="0"/>
              <a:t>Mintacím szerkesztése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190AA286-7712-4849-92F2-69966E4AF650}" type="datetimeFigureOut">
              <a:rPr lang="hu-HU" smtClean="0"/>
              <a:t>2012.02.19.</a:t>
            </a:fld>
            <a:endParaRPr lang="hu-HU" dirty="0"/>
          </a:p>
        </p:txBody>
      </p:sp>
      <p:sp>
        <p:nvSpPr>
          <p:cNvPr id="6" name="Footer Placeholder 5"/>
          <p:cNvSpPr>
            <a:spLocks noGrp="1"/>
          </p:cNvSpPr>
          <p:nvPr>
            <p:ph type="ftr" sz="quarter" idx="11"/>
          </p:nvPr>
        </p:nvSpPr>
        <p:spPr/>
        <p:txBody>
          <a:bodyPr/>
          <a:lstStyle/>
          <a:p>
            <a:endParaRPr lang="hu-HU" dirty="0"/>
          </a:p>
        </p:txBody>
      </p:sp>
      <p:sp>
        <p:nvSpPr>
          <p:cNvPr id="7" name="Slide Number Placeholder 6"/>
          <p:cNvSpPr>
            <a:spLocks noGrp="1"/>
          </p:cNvSpPr>
          <p:nvPr>
            <p:ph type="sldNum" sz="quarter" idx="12"/>
          </p:nvPr>
        </p:nvSpPr>
        <p:spPr/>
        <p:txBody>
          <a:bodyPr/>
          <a:lstStyle/>
          <a:p>
            <a:fld id="{703BFCF5-F696-4A09-83A8-29FEAFEF5176}" type="slidenum">
              <a:rPr lang="hu-HU" smtClean="0"/>
              <a:t>‹#›</a:t>
            </a:fld>
            <a:endParaRPr lang="hu-H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hu-HU" smtClean="0"/>
              <a:t>Mintacím szerkesztése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dirty="0" smtClean="0"/>
              <a:t>Kép beszúrásához kattintson az ikonra</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190AA286-7712-4849-92F2-69966E4AF650}" type="datetimeFigureOut">
              <a:rPr lang="hu-HU" smtClean="0"/>
              <a:t>2012.02.19.</a:t>
            </a:fld>
            <a:endParaRPr lang="hu-HU" dirty="0"/>
          </a:p>
        </p:txBody>
      </p:sp>
      <p:sp>
        <p:nvSpPr>
          <p:cNvPr id="6" name="Footer Placeholder 5"/>
          <p:cNvSpPr>
            <a:spLocks noGrp="1"/>
          </p:cNvSpPr>
          <p:nvPr>
            <p:ph type="ftr" sz="quarter" idx="11"/>
          </p:nvPr>
        </p:nvSpPr>
        <p:spPr/>
        <p:txBody>
          <a:bodyPr/>
          <a:lstStyle/>
          <a:p>
            <a:endParaRPr lang="hu-HU" dirty="0"/>
          </a:p>
        </p:txBody>
      </p:sp>
      <p:sp>
        <p:nvSpPr>
          <p:cNvPr id="7" name="Slide Number Placeholder 6"/>
          <p:cNvSpPr>
            <a:spLocks noGrp="1"/>
          </p:cNvSpPr>
          <p:nvPr>
            <p:ph type="sldNum" sz="quarter" idx="12"/>
          </p:nvPr>
        </p:nvSpPr>
        <p:spPr/>
        <p:txBody>
          <a:bodyPr/>
          <a:lstStyle/>
          <a:p>
            <a:fld id="{703BFCF5-F696-4A09-83A8-29FEAFEF5176}" type="slidenum">
              <a:rPr lang="hu-HU" smtClean="0"/>
              <a:t>‹#›</a:t>
            </a:fld>
            <a:endParaRPr lang="hu-H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hu-HU" smtClean="0"/>
              <a:t>Mintacím szerkesztése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90AA286-7712-4849-92F2-69966E4AF650}" type="datetimeFigureOut">
              <a:rPr lang="hu-HU" smtClean="0"/>
              <a:t>2012.02.19.</a:t>
            </a:fld>
            <a:endParaRPr lang="hu-HU"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hu-HU"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703BFCF5-F696-4A09-83A8-29FEAFEF5176}" type="slidenum">
              <a:rPr lang="hu-HU" smtClean="0"/>
              <a:t>‹#›</a:t>
            </a:fld>
            <a:endParaRPr lang="hu-HU"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17.xml"/><Relationship Id="rId5" Type="http://schemas.openxmlformats.org/officeDocument/2006/relationships/image" Target="../media/image25.emf"/><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11560" y="908720"/>
            <a:ext cx="7772400" cy="1470025"/>
          </a:xfrm>
        </p:spPr>
        <p:txBody>
          <a:bodyPr/>
          <a:lstStyle/>
          <a:p>
            <a:r>
              <a:rPr lang="hu-HU" dirty="0" smtClean="0"/>
              <a:t>Kijelzők</a:t>
            </a:r>
            <a:endParaRPr lang="hu-HU" dirty="0"/>
          </a:p>
        </p:txBody>
      </p:sp>
      <p:sp>
        <p:nvSpPr>
          <p:cNvPr id="3" name="Alcím 2"/>
          <p:cNvSpPr>
            <a:spLocks noGrp="1"/>
          </p:cNvSpPr>
          <p:nvPr>
            <p:ph type="subTitle" idx="1"/>
          </p:nvPr>
        </p:nvSpPr>
        <p:spPr>
          <a:xfrm>
            <a:off x="-540568" y="4725144"/>
            <a:ext cx="6400800" cy="2520280"/>
          </a:xfrm>
        </p:spPr>
        <p:txBody>
          <a:bodyPr/>
          <a:lstStyle/>
          <a:p>
            <a:r>
              <a:rPr lang="hu-HU" sz="2000" dirty="0" smtClean="0">
                <a:latin typeface="Arial" pitchFamily="34" charset="0"/>
                <a:cs typeface="Arial" pitchFamily="34" charset="0"/>
              </a:rPr>
              <a:t>Készítő:Csík Zoltán</a:t>
            </a:r>
          </a:p>
          <a:p>
            <a:r>
              <a:rPr lang="hu-HU" sz="2000" dirty="0" smtClean="0">
                <a:latin typeface="Arial" pitchFamily="34" charset="0"/>
                <a:cs typeface="Arial" pitchFamily="34" charset="0"/>
              </a:rPr>
              <a:t>Dunaújváros 2012.02.18</a:t>
            </a:r>
          </a:p>
          <a:p>
            <a:r>
              <a:rPr lang="hu-HU" sz="2000" dirty="0" smtClean="0">
                <a:latin typeface="Arial" pitchFamily="34" charset="0"/>
                <a:cs typeface="Arial" pitchFamily="34" charset="0"/>
              </a:rPr>
              <a:t>Elérhetőség:csicsi1968@gmail.com</a:t>
            </a:r>
          </a:p>
          <a:p>
            <a:endParaRPr lang="hu-HU" dirty="0"/>
          </a:p>
        </p:txBody>
      </p:sp>
    </p:spTree>
    <p:custDataLst>
      <p:tags r:id="rId1"/>
    </p:custDataLst>
    <p:extLst>
      <p:ext uri="{BB962C8B-B14F-4D97-AF65-F5344CB8AC3E}">
        <p14:creationId xmlns:p14="http://schemas.microsoft.com/office/powerpoint/2010/main" val="3754065682"/>
      </p:ext>
    </p:extLst>
  </p:cSld>
  <p:clrMapOvr>
    <a:masterClrMapping/>
  </p:clrMapOvr>
  <mc:AlternateContent xmlns:mc="http://schemas.openxmlformats.org/markup-compatibility/2006">
    <mc:Choice xmlns:p14="http://schemas.microsoft.com/office/powerpoint/2010/main" Requires="p14">
      <p:transition spd="slow" p14:dur="3400" advTm="7549">
        <p14:reveal/>
      </p:transition>
    </mc:Choice>
    <mc:Fallback>
      <p:transition spd="slow" advTm="754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611560" y="620688"/>
            <a:ext cx="7848872" cy="2308324"/>
          </a:xfrm>
          <a:prstGeom prst="rect">
            <a:avLst/>
          </a:prstGeom>
        </p:spPr>
        <p:txBody>
          <a:bodyPr wrap="square">
            <a:spAutoFit/>
          </a:bodyPr>
          <a:lstStyle/>
          <a:p>
            <a:pPr marL="285750" indent="-285750">
              <a:buFont typeface="Arial" pitchFamily="34" charset="0"/>
              <a:buChar char="•"/>
            </a:pPr>
            <a:r>
              <a:rPr lang="hu-HU" dirty="0" smtClean="0"/>
              <a:t>A királis molekulák sok szempontból érdekesek, mi sem bizonyítja ezt jobban, mint az, hogy a 2001. évi kémiai Nobel-díj is ezen vegyületekhez kapcsolódik. Hőmérséklet vagy elektromos feszültség hatására megváltozhat a folyadékkristály molekuláinak szerkezete, így a polarizált fénnyel való kölcsönhatásuk is. Az egyik legelterjedtebb alkalmazás a folyadékkristályos kijelző (LCD - liquid crystal display), mely megtalálható a számológépekben, órák, számítógépek és sok más hétköznapi eszköz kijelzőjén.</a:t>
            </a:r>
            <a:endParaRPr lang="hu-HU" dirty="0"/>
          </a:p>
        </p:txBody>
      </p:sp>
      <p:sp>
        <p:nvSpPr>
          <p:cNvPr id="5" name="Téglalap 4"/>
          <p:cNvSpPr/>
          <p:nvPr/>
        </p:nvSpPr>
        <p:spPr>
          <a:xfrm>
            <a:off x="611560" y="3140968"/>
            <a:ext cx="8064896" cy="2585323"/>
          </a:xfrm>
          <a:prstGeom prst="rect">
            <a:avLst/>
          </a:prstGeom>
        </p:spPr>
        <p:txBody>
          <a:bodyPr wrap="square">
            <a:spAutoFit/>
          </a:bodyPr>
          <a:lstStyle/>
          <a:p>
            <a:pPr marL="285750" indent="-285750">
              <a:buFont typeface="Arial" pitchFamily="34" charset="0"/>
              <a:buChar char="•"/>
            </a:pPr>
            <a:r>
              <a:rPr lang="hu-HU" dirty="0" smtClean="0"/>
              <a:t> Az LCD működése:</a:t>
            </a:r>
          </a:p>
          <a:p>
            <a:pPr marL="285750" indent="-285750">
              <a:buFont typeface="Arial" pitchFamily="34" charset="0"/>
              <a:buChar char="•"/>
            </a:pPr>
            <a:r>
              <a:rPr lang="hu-HU" dirty="0" smtClean="0"/>
              <a:t> Az LCD (liquid crystal display), azaz a folyadékkristályos kijelző lelke egy   folyadékristály réteg, melyen polarizált fény halad keresztül.A látható fény (nem polarizált) először áthalad egy ún. polárszűrőn, melynek következtében az polarizálódik (a fény rezgései csak egy síkban történnek). Az ember szabad szemmel nem tudja megkülönböztetni egymástól a polarizált és a nem polarizált fényt. A kijelzőben az immár polarizált fény áthalad a folyadékkristályt tartalmazó rétegen, melyet két elektród közé teszünk. </a:t>
            </a:r>
            <a:endParaRPr lang="hu-HU" dirty="0"/>
          </a:p>
        </p:txBody>
      </p:sp>
    </p:spTree>
    <p:custDataLst>
      <p:tags r:id="rId1"/>
    </p:custDataLst>
    <p:extLst>
      <p:ext uri="{BB962C8B-B14F-4D97-AF65-F5344CB8AC3E}">
        <p14:creationId xmlns:p14="http://schemas.microsoft.com/office/powerpoint/2010/main" val="597448776"/>
      </p:ext>
    </p:extLst>
  </p:cSld>
  <p:clrMapOvr>
    <a:masterClrMapping/>
  </p:clrMapOvr>
  <mc:AlternateContent xmlns:mc="http://schemas.openxmlformats.org/markup-compatibility/2006">
    <mc:Choice xmlns:p14="http://schemas.microsoft.com/office/powerpoint/2010/main" Requires="p14">
      <p:transition spd="slow" p14:dur="3900" advTm="45877">
        <p14:glitter pattern="hexagon"/>
      </p:transition>
    </mc:Choice>
    <mc:Fallback>
      <p:transition spd="slow" advTm="4587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wipe(down)">
                                      <p:cBhvr>
                                        <p:cTn id="25" dur="580">
                                          <p:stCondLst>
                                            <p:cond delay="0"/>
                                          </p:stCondLst>
                                        </p:cTn>
                                        <p:tgtEl>
                                          <p:spTgt spid="5">
                                            <p:txEl>
                                              <p:pRg st="0" end="0"/>
                                            </p:txEl>
                                          </p:spTgt>
                                        </p:tgtEl>
                                      </p:cBhvr>
                                    </p:animEffect>
                                    <p:anim calcmode="lin" valueType="num">
                                      <p:cBhvr>
                                        <p:cTn id="26"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xEl>
                                              <p:pRg st="0" end="0"/>
                                            </p:txEl>
                                          </p:spTgt>
                                        </p:tgtEl>
                                      </p:cBhvr>
                                      <p:to x="100000" y="60000"/>
                                    </p:animScale>
                                    <p:animScale>
                                      <p:cBhvr>
                                        <p:cTn id="32" dur="166" decel="50000">
                                          <p:stCondLst>
                                            <p:cond delay="676"/>
                                          </p:stCondLst>
                                        </p:cTn>
                                        <p:tgtEl>
                                          <p:spTgt spid="5">
                                            <p:txEl>
                                              <p:pRg st="0" end="0"/>
                                            </p:txEl>
                                          </p:spTgt>
                                        </p:tgtEl>
                                      </p:cBhvr>
                                      <p:to x="100000" y="100000"/>
                                    </p:animScale>
                                    <p:animScale>
                                      <p:cBhvr>
                                        <p:cTn id="33" dur="26">
                                          <p:stCondLst>
                                            <p:cond delay="1312"/>
                                          </p:stCondLst>
                                        </p:cTn>
                                        <p:tgtEl>
                                          <p:spTgt spid="5">
                                            <p:txEl>
                                              <p:pRg st="0" end="0"/>
                                            </p:txEl>
                                          </p:spTgt>
                                        </p:tgtEl>
                                      </p:cBhvr>
                                      <p:to x="100000" y="80000"/>
                                    </p:animScale>
                                    <p:animScale>
                                      <p:cBhvr>
                                        <p:cTn id="34" dur="166" decel="50000">
                                          <p:stCondLst>
                                            <p:cond delay="1338"/>
                                          </p:stCondLst>
                                        </p:cTn>
                                        <p:tgtEl>
                                          <p:spTgt spid="5">
                                            <p:txEl>
                                              <p:pRg st="0" end="0"/>
                                            </p:txEl>
                                          </p:spTgt>
                                        </p:tgtEl>
                                      </p:cBhvr>
                                      <p:to x="100000" y="100000"/>
                                    </p:animScale>
                                    <p:animScale>
                                      <p:cBhvr>
                                        <p:cTn id="35" dur="26">
                                          <p:stCondLst>
                                            <p:cond delay="1642"/>
                                          </p:stCondLst>
                                        </p:cTn>
                                        <p:tgtEl>
                                          <p:spTgt spid="5">
                                            <p:txEl>
                                              <p:pRg st="0" end="0"/>
                                            </p:txEl>
                                          </p:spTgt>
                                        </p:tgtEl>
                                      </p:cBhvr>
                                      <p:to x="100000" y="90000"/>
                                    </p:animScale>
                                    <p:animScale>
                                      <p:cBhvr>
                                        <p:cTn id="36" dur="166" decel="50000">
                                          <p:stCondLst>
                                            <p:cond delay="1668"/>
                                          </p:stCondLst>
                                        </p:cTn>
                                        <p:tgtEl>
                                          <p:spTgt spid="5">
                                            <p:txEl>
                                              <p:pRg st="0" end="0"/>
                                            </p:txEl>
                                          </p:spTgt>
                                        </p:tgtEl>
                                      </p:cBhvr>
                                      <p:to x="100000" y="100000"/>
                                    </p:animScale>
                                    <p:animScale>
                                      <p:cBhvr>
                                        <p:cTn id="37" dur="26">
                                          <p:stCondLst>
                                            <p:cond delay="1808"/>
                                          </p:stCondLst>
                                        </p:cTn>
                                        <p:tgtEl>
                                          <p:spTgt spid="5">
                                            <p:txEl>
                                              <p:pRg st="0" end="0"/>
                                            </p:txEl>
                                          </p:spTgt>
                                        </p:tgtEl>
                                      </p:cBhvr>
                                      <p:to x="100000" y="95000"/>
                                    </p:animScale>
                                    <p:animScale>
                                      <p:cBhvr>
                                        <p:cTn id="38" dur="166" decel="50000">
                                          <p:stCondLst>
                                            <p:cond delay="1834"/>
                                          </p:stCondLst>
                                        </p:cTn>
                                        <p:tgtEl>
                                          <p:spTgt spid="5">
                                            <p:txEl>
                                              <p:pRg st="0" end="0"/>
                                            </p:txEl>
                                          </p:spTgt>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5">
                                            <p:txEl>
                                              <p:pRg st="1" end="1"/>
                                            </p:txEl>
                                          </p:spTgt>
                                        </p:tgtEl>
                                        <p:attrNameLst>
                                          <p:attrName>style.visibility</p:attrName>
                                        </p:attrNameLst>
                                      </p:cBhvr>
                                      <p:to>
                                        <p:strVal val="visible"/>
                                      </p:to>
                                    </p:set>
                                    <p:animEffect transition="in" filter="wipe(down)">
                                      <p:cBhvr>
                                        <p:cTn id="41" dur="580">
                                          <p:stCondLst>
                                            <p:cond delay="0"/>
                                          </p:stCondLst>
                                        </p:cTn>
                                        <p:tgtEl>
                                          <p:spTgt spid="5">
                                            <p:txEl>
                                              <p:pRg st="1" end="1"/>
                                            </p:txEl>
                                          </p:spTgt>
                                        </p:tgtEl>
                                      </p:cBhvr>
                                    </p:animEffect>
                                    <p:anim calcmode="lin" valueType="num">
                                      <p:cBhvr>
                                        <p:cTn id="42"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txEl>
                                              <p:pRg st="1" end="1"/>
                                            </p:txEl>
                                          </p:spTgt>
                                        </p:tgtEl>
                                      </p:cBhvr>
                                      <p:to x="100000" y="60000"/>
                                    </p:animScale>
                                    <p:animScale>
                                      <p:cBhvr>
                                        <p:cTn id="48" dur="166" decel="50000">
                                          <p:stCondLst>
                                            <p:cond delay="676"/>
                                          </p:stCondLst>
                                        </p:cTn>
                                        <p:tgtEl>
                                          <p:spTgt spid="5">
                                            <p:txEl>
                                              <p:pRg st="1" end="1"/>
                                            </p:txEl>
                                          </p:spTgt>
                                        </p:tgtEl>
                                      </p:cBhvr>
                                      <p:to x="100000" y="100000"/>
                                    </p:animScale>
                                    <p:animScale>
                                      <p:cBhvr>
                                        <p:cTn id="49" dur="26">
                                          <p:stCondLst>
                                            <p:cond delay="1312"/>
                                          </p:stCondLst>
                                        </p:cTn>
                                        <p:tgtEl>
                                          <p:spTgt spid="5">
                                            <p:txEl>
                                              <p:pRg st="1" end="1"/>
                                            </p:txEl>
                                          </p:spTgt>
                                        </p:tgtEl>
                                      </p:cBhvr>
                                      <p:to x="100000" y="80000"/>
                                    </p:animScale>
                                    <p:animScale>
                                      <p:cBhvr>
                                        <p:cTn id="50" dur="166" decel="50000">
                                          <p:stCondLst>
                                            <p:cond delay="1338"/>
                                          </p:stCondLst>
                                        </p:cTn>
                                        <p:tgtEl>
                                          <p:spTgt spid="5">
                                            <p:txEl>
                                              <p:pRg st="1" end="1"/>
                                            </p:txEl>
                                          </p:spTgt>
                                        </p:tgtEl>
                                      </p:cBhvr>
                                      <p:to x="100000" y="100000"/>
                                    </p:animScale>
                                    <p:animScale>
                                      <p:cBhvr>
                                        <p:cTn id="51" dur="26">
                                          <p:stCondLst>
                                            <p:cond delay="1642"/>
                                          </p:stCondLst>
                                        </p:cTn>
                                        <p:tgtEl>
                                          <p:spTgt spid="5">
                                            <p:txEl>
                                              <p:pRg st="1" end="1"/>
                                            </p:txEl>
                                          </p:spTgt>
                                        </p:tgtEl>
                                      </p:cBhvr>
                                      <p:to x="100000" y="90000"/>
                                    </p:animScale>
                                    <p:animScale>
                                      <p:cBhvr>
                                        <p:cTn id="52" dur="166" decel="50000">
                                          <p:stCondLst>
                                            <p:cond delay="1668"/>
                                          </p:stCondLst>
                                        </p:cTn>
                                        <p:tgtEl>
                                          <p:spTgt spid="5">
                                            <p:txEl>
                                              <p:pRg st="1" end="1"/>
                                            </p:txEl>
                                          </p:spTgt>
                                        </p:tgtEl>
                                      </p:cBhvr>
                                      <p:to x="100000" y="100000"/>
                                    </p:animScale>
                                    <p:animScale>
                                      <p:cBhvr>
                                        <p:cTn id="53" dur="26">
                                          <p:stCondLst>
                                            <p:cond delay="1808"/>
                                          </p:stCondLst>
                                        </p:cTn>
                                        <p:tgtEl>
                                          <p:spTgt spid="5">
                                            <p:txEl>
                                              <p:pRg st="1" end="1"/>
                                            </p:txEl>
                                          </p:spTgt>
                                        </p:tgtEl>
                                      </p:cBhvr>
                                      <p:to x="100000" y="95000"/>
                                    </p:animScale>
                                    <p:animScale>
                                      <p:cBhvr>
                                        <p:cTn id="54" dur="166" decel="50000">
                                          <p:stCondLst>
                                            <p:cond delay="1834"/>
                                          </p:stCondLst>
                                        </p:cTn>
                                        <p:tgtEl>
                                          <p:spTgt spid="5">
                                            <p:txEl>
                                              <p:pRg st="1" end="1"/>
                                            </p:tx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3">
                                            <p:txEl>
                                              <p:pRg st="0" end="0"/>
                                            </p:txEl>
                                          </p:spTgt>
                                        </p:tgtEl>
                                        <p:attrNameLst>
                                          <p:attrName>style.visibility</p:attrName>
                                        </p:attrNameLst>
                                      </p:cBhvr>
                                      <p:to>
                                        <p:strVal val="visible"/>
                                      </p:to>
                                    </p:set>
                                    <p:animEffect transition="in" filter="fade">
                                      <p:cBhvr>
                                        <p:cTn id="59" dur="1000"/>
                                        <p:tgtEl>
                                          <p:spTgt spid="3">
                                            <p:txEl>
                                              <p:pRg st="0" end="0"/>
                                            </p:txEl>
                                          </p:spTgt>
                                        </p:tgtEl>
                                      </p:cBhvr>
                                    </p:animEffect>
                                    <p:anim calcmode="lin" valueType="num">
                                      <p:cBhvr>
                                        <p:cTn id="6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827584" y="332656"/>
            <a:ext cx="7776864" cy="3416320"/>
          </a:xfrm>
          <a:prstGeom prst="rect">
            <a:avLst/>
          </a:prstGeom>
        </p:spPr>
        <p:txBody>
          <a:bodyPr wrap="square">
            <a:spAutoFit/>
          </a:bodyPr>
          <a:lstStyle/>
          <a:p>
            <a:pPr marL="285750" indent="-285750">
              <a:buFont typeface="Arial" pitchFamily="34" charset="0"/>
              <a:buChar char="•"/>
            </a:pPr>
            <a:r>
              <a:rPr lang="hu-HU" dirty="0" smtClean="0"/>
              <a:t>Az áthaladás után a polarizált fény síkja 90 fokkal elfordul a folyadékkristállyal való kölcsönhatás következtében. Amennyiben feszültséget kapcsolunk a folyadékkristályos rétegre, akkor nem a polarizált fény síkja nem fordul el. A különleges rétegen áthaladó polarizált fény ismét egy polárszűrőre esik, melyen csak akkor halad át, ha a fény síkja a fentire merőleges. Ha áthalad rajta, akkor az alul elhelyezkedő tükörről visszaverődve a kijelzőn világosságot látunk. Amennyiben a folyadékkristályos rétegre, vagy annak egy részére feszültséget kapcsolunk, a kijelzőn sötétséget észlelünk. A folyadékkristályos réteg kiképzésétől függően számokat, betűket, rajzokat is meg lehet jeleníteni a kijelzőn.</a:t>
            </a:r>
          </a:p>
          <a:p>
            <a:endParaRPr lang="hu-HU"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3573016"/>
            <a:ext cx="3888432" cy="2371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093661539"/>
      </p:ext>
    </p:extLst>
  </p:cSld>
  <p:clrMapOvr>
    <a:masterClrMapping/>
  </p:clrMapOvr>
  <mc:AlternateContent xmlns:mc="http://schemas.openxmlformats.org/markup-compatibility/2006">
    <mc:Choice xmlns:p14="http://schemas.microsoft.com/office/powerpoint/2010/main" Requires="p14">
      <p:transition spd="slow" p14:dur="2000" advTm="36992"/>
    </mc:Choice>
    <mc:Fallback>
      <p:transition spd="slow" advTm="369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04664"/>
            <a:ext cx="2143125" cy="21431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548680"/>
            <a:ext cx="2628900" cy="17430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0232" y="550899"/>
            <a:ext cx="1733550" cy="26479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819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2852937"/>
            <a:ext cx="2143125" cy="17281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819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2662238"/>
            <a:ext cx="2286000" cy="15335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819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3057" y="3848298"/>
            <a:ext cx="1990725" cy="22955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820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9000" y="4581128"/>
            <a:ext cx="2457450" cy="18669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8201"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4448" y="4725144"/>
            <a:ext cx="2476500" cy="18478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2581196526"/>
      </p:ext>
    </p:extLst>
  </p:cSld>
  <p:clrMapOvr>
    <a:masterClrMapping/>
  </p:clrMapOvr>
  <mc:AlternateContent xmlns:mc="http://schemas.openxmlformats.org/markup-compatibility/2006">
    <mc:Choice xmlns:p14="http://schemas.microsoft.com/office/powerpoint/2010/main" Requires="p14">
      <p:transition spd="slow" p14:dur="800" advTm="31009">
        <p:circle/>
      </p:transition>
    </mc:Choice>
    <mc:Fallback>
      <p:transition spd="slow" advTm="31009">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heel(1)">
                                      <p:cBhvr>
                                        <p:cTn id="7" dur="2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195"/>
                                        </p:tgtEl>
                                        <p:attrNameLst>
                                          <p:attrName>style.visibility</p:attrName>
                                        </p:attrNameLst>
                                      </p:cBhvr>
                                      <p:to>
                                        <p:strVal val="visible"/>
                                      </p:to>
                                    </p:set>
                                    <p:animEffect transition="in" filter="wheel(1)">
                                      <p:cBhvr>
                                        <p:cTn id="12" dur="2000"/>
                                        <p:tgtEl>
                                          <p:spTgt spid="819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8196"/>
                                        </p:tgtEl>
                                        <p:attrNameLst>
                                          <p:attrName>style.visibility</p:attrName>
                                        </p:attrNameLst>
                                      </p:cBhvr>
                                      <p:to>
                                        <p:strVal val="visible"/>
                                      </p:to>
                                    </p:set>
                                    <p:animEffect transition="in" filter="wheel(1)">
                                      <p:cBhvr>
                                        <p:cTn id="17" dur="2000"/>
                                        <p:tgtEl>
                                          <p:spTgt spid="819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8197"/>
                                        </p:tgtEl>
                                        <p:attrNameLst>
                                          <p:attrName>style.visibility</p:attrName>
                                        </p:attrNameLst>
                                      </p:cBhvr>
                                      <p:to>
                                        <p:strVal val="visible"/>
                                      </p:to>
                                    </p:set>
                                    <p:animEffect transition="in" filter="wheel(1)">
                                      <p:cBhvr>
                                        <p:cTn id="22" dur="2000"/>
                                        <p:tgtEl>
                                          <p:spTgt spid="819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8198"/>
                                        </p:tgtEl>
                                        <p:attrNameLst>
                                          <p:attrName>style.visibility</p:attrName>
                                        </p:attrNameLst>
                                      </p:cBhvr>
                                      <p:to>
                                        <p:strVal val="visible"/>
                                      </p:to>
                                    </p:set>
                                    <p:animEffect transition="in" filter="wheel(1)">
                                      <p:cBhvr>
                                        <p:cTn id="27" dur="2000"/>
                                        <p:tgtEl>
                                          <p:spTgt spid="8198"/>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8199"/>
                                        </p:tgtEl>
                                        <p:attrNameLst>
                                          <p:attrName>style.visibility</p:attrName>
                                        </p:attrNameLst>
                                      </p:cBhvr>
                                      <p:to>
                                        <p:strVal val="visible"/>
                                      </p:to>
                                    </p:set>
                                    <p:animEffect transition="in" filter="wheel(1)">
                                      <p:cBhvr>
                                        <p:cTn id="32" dur="2000"/>
                                        <p:tgtEl>
                                          <p:spTgt spid="8199"/>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heel(1)">
                                      <p:cBhvr>
                                        <p:cTn id="37" dur="2000"/>
                                        <p:tgtEl>
                                          <p:spTgt spid="8200"/>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8201"/>
                                        </p:tgtEl>
                                        <p:attrNameLst>
                                          <p:attrName>style.visibility</p:attrName>
                                        </p:attrNameLst>
                                      </p:cBhvr>
                                      <p:to>
                                        <p:strVal val="visible"/>
                                      </p:to>
                                    </p:set>
                                    <p:animEffect transition="in" filter="wheel(1)">
                                      <p:cBhvr>
                                        <p:cTn id="42" dur="2000"/>
                                        <p:tgtEl>
                                          <p:spTgt spid="8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699247" y="2708920"/>
            <a:ext cx="7745505" cy="3417242"/>
          </a:xfrm>
        </p:spPr>
        <p:txBody>
          <a:bodyPr/>
          <a:lstStyle/>
          <a:p>
            <a:r>
              <a:rPr lang="hu-HU" dirty="0" smtClean="0"/>
              <a:t>•</a:t>
            </a:r>
            <a:r>
              <a:rPr lang="hu-HU" sz="2000" dirty="0" smtClean="0"/>
              <a:t>PDP </a:t>
            </a:r>
            <a:r>
              <a:rPr lang="hu-HU" sz="2000" dirty="0"/>
              <a:t>(Plazma Display Panel) A PDP, egyszerűbb nevén plazmakijelzők első, monokróm típusát 1964-ben a Plató Computer System készítette el, Gábor Dénes plazmával kapcsolatos kutatásai nyomán. Később, 1983-ban az IBM készített egy 19" méretű monokróm, 1992-ben pedig a Fujitsu egy színes, 21 colos változatot. Az első plazma televíziót a Pioneer mutatta be 1997-ben. Jelenleg is folyik a gyártók versenye a minél nagyobb képátlóért: már a 100 colt is bőven meghaladják a legnagyobb kijelzők.</a:t>
            </a:r>
          </a:p>
        </p:txBody>
      </p:sp>
      <p:sp>
        <p:nvSpPr>
          <p:cNvPr id="3" name="Cím 2"/>
          <p:cNvSpPr>
            <a:spLocks noGrp="1"/>
          </p:cNvSpPr>
          <p:nvPr>
            <p:ph type="title"/>
          </p:nvPr>
        </p:nvSpPr>
        <p:spPr/>
        <p:txBody>
          <a:bodyPr/>
          <a:lstStyle/>
          <a:p>
            <a:r>
              <a:rPr lang="hu-HU" dirty="0"/>
              <a:t>Plazma (PDP)</a:t>
            </a:r>
          </a:p>
        </p:txBody>
      </p:sp>
    </p:spTree>
    <p:custDataLst>
      <p:tags r:id="rId1"/>
    </p:custDataLst>
    <p:extLst>
      <p:ext uri="{BB962C8B-B14F-4D97-AF65-F5344CB8AC3E}">
        <p14:creationId xmlns:p14="http://schemas.microsoft.com/office/powerpoint/2010/main" val="613482678"/>
      </p:ext>
    </p:extLst>
  </p:cSld>
  <p:clrMapOvr>
    <a:masterClrMapping/>
  </p:clrMapOvr>
  <p:transition spd="slow" advTm="21741">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476672"/>
            <a:ext cx="5328592" cy="41285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515404102"/>
      </p:ext>
    </p:extLst>
  </p:cSld>
  <p:clrMapOvr>
    <a:masterClrMapping/>
  </p:clrMapOvr>
  <mc:AlternateContent xmlns:mc="http://schemas.openxmlformats.org/markup-compatibility/2006">
    <mc:Choice xmlns:p14="http://schemas.microsoft.com/office/powerpoint/2010/main" Requires="p14">
      <p:transition spd="slow" p14:dur="1500" advTm="7118">
        <p:split orient="vert"/>
      </p:transition>
    </mc:Choice>
    <mc:Fallback>
      <p:transition spd="slow" advTm="7118">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heel(1)">
                                      <p:cBhvr>
                                        <p:cTn id="7"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65945" y="332656"/>
            <a:ext cx="8640960" cy="3970318"/>
          </a:xfrm>
          <a:prstGeom prst="rect">
            <a:avLst/>
          </a:prstGeom>
        </p:spPr>
        <p:txBody>
          <a:bodyPr wrap="square">
            <a:spAutoFit/>
          </a:bodyPr>
          <a:lstStyle/>
          <a:p>
            <a:r>
              <a:rPr lang="hu-HU" dirty="0" smtClean="0"/>
              <a:t>•Működési elve</a:t>
            </a:r>
          </a:p>
          <a:p>
            <a:r>
              <a:rPr lang="hu-HU" dirty="0" smtClean="0"/>
              <a:t>A PDP működése az LCD-nél is egyszerűbb. A cél az, hogy a három alapszínnek megfelelő képpont fényerejét szabályozni lehessen. A PDP-nél a képpontok a CRT-hez hasonlóan látható fényt sugároznak ki, ha megfelelő hullámhosszú energia éri őket. Ebben az esetben a neon és xenon gázok keverékének nagy UV-sugárzással kísért ionizációs kisülése készteti a képpont anyagát színes fény sugárzására, pont úgy, mint a neoncsövekben. Mivel minden egyes képpont egymástól függetlenül, akár folyamatos üzemben vezérelhető, a monitor villódzástól mentes, akár 10 000:1 kontrasztarányú, tökéletes színekkel rendelkező képet is adhat, bármely szögből nézve. A PDP fogyasztása vetekszik a CRT monitorokéval, a régebbi típusok képernyője viszont előszeretettel beég. A gázkisülésnek helyet adó parányi cső ugyanúgy használódik, mint az LCD-kben lévő egyébként cserélhető, a háttér világításáért felelős fénycső: az első kétezer órában erőteljes fénye lassan csökkenni kezd, de az újabbak akár 60 000 órát is kibírnak.</a:t>
            </a:r>
            <a:endParaRPr lang="hu-HU"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581128"/>
            <a:ext cx="3312368" cy="167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4581128"/>
            <a:ext cx="3024336" cy="15689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689793903"/>
      </p:ext>
    </p:extLst>
  </p:cSld>
  <p:clrMapOvr>
    <a:masterClrMapping/>
  </p:clrMapOvr>
  <mc:AlternateContent xmlns:mc="http://schemas.openxmlformats.org/markup-compatibility/2006">
    <mc:Choice xmlns:p14="http://schemas.microsoft.com/office/powerpoint/2010/main" Requires="p14">
      <p:transition spd="slow" p14:dur="800" advTm="53079">
        <p:circle/>
      </p:transition>
    </mc:Choice>
    <mc:Fallback>
      <p:transition spd="slow" advTm="53079">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219"/>
                                        </p:tgtEl>
                                        <p:attrNameLst>
                                          <p:attrName>style.visibility</p:attrName>
                                        </p:attrNameLst>
                                      </p:cBhvr>
                                      <p:to>
                                        <p:strVal val="visible"/>
                                      </p:to>
                                    </p:set>
                                    <p:animEffect transition="in" filter="wipe(down)">
                                      <p:cBhvr>
                                        <p:cTn id="12" dur="500"/>
                                        <p:tgtEl>
                                          <p:spTgt spid="92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220"/>
                                        </p:tgtEl>
                                        <p:attrNameLst>
                                          <p:attrName>style.visibility</p:attrName>
                                        </p:attrNameLst>
                                      </p:cBhvr>
                                      <p:to>
                                        <p:strVal val="visible"/>
                                      </p:to>
                                    </p:set>
                                    <p:animEffect transition="in" filter="wipe(down)">
                                      <p:cBhvr>
                                        <p:cTn id="1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normAutofit fontScale="92500" lnSpcReduction="20000"/>
          </a:bodyPr>
          <a:lstStyle/>
          <a:p>
            <a:r>
              <a:rPr lang="hu-HU" dirty="0" smtClean="0"/>
              <a:t>•A </a:t>
            </a:r>
            <a:r>
              <a:rPr lang="hu-HU" dirty="0"/>
              <a:t>világító dióda félvezető anyagból készült fényforrás. Angol eredetű neve, a LED a Light Emitting Diode rövidítéséből származik. A dióda által kibocsátott fény színe a félvezető anyag összetételétől, ötvözőitől függ. A LED inkoherens keskeny spektrumú fényt bocsát ki. A fény spektruma az infravöröstől az ultraibolyáig terjedhet.</a:t>
            </a:r>
          </a:p>
          <a:p>
            <a:r>
              <a:rPr lang="hu-HU" dirty="0" smtClean="0"/>
              <a:t>•Működése:</a:t>
            </a:r>
            <a:endParaRPr lang="hu-HU" dirty="0"/>
          </a:p>
          <a:p>
            <a:r>
              <a:rPr lang="hu-HU" dirty="0"/>
              <a:t>A fény úgy keletkezik, hogy a diódára adott áramforrás a dióda anyagában levő atomok elektronjait gerjeszti, amitől azok nagyobb energiaszintű elektronpályára lépnek, majd miközben visszatérnek eredeti energiaszintjükre, fotonokat bocsátanak ki. </a:t>
            </a:r>
          </a:p>
        </p:txBody>
      </p:sp>
      <p:sp>
        <p:nvSpPr>
          <p:cNvPr id="3" name="Cím 2"/>
          <p:cNvSpPr>
            <a:spLocks noGrp="1"/>
          </p:cNvSpPr>
          <p:nvPr>
            <p:ph type="title"/>
          </p:nvPr>
        </p:nvSpPr>
        <p:spPr/>
        <p:txBody>
          <a:bodyPr/>
          <a:lstStyle/>
          <a:p>
            <a:r>
              <a:rPr lang="hu-HU" dirty="0"/>
              <a:t>Fénykibocsátó dióda</a:t>
            </a:r>
          </a:p>
        </p:txBody>
      </p:sp>
    </p:spTree>
    <p:custDataLst>
      <p:tags r:id="rId1"/>
    </p:custDataLst>
    <p:extLst>
      <p:ext uri="{BB962C8B-B14F-4D97-AF65-F5344CB8AC3E}">
        <p14:creationId xmlns:p14="http://schemas.microsoft.com/office/powerpoint/2010/main" val="68324100"/>
      </p:ext>
    </p:extLst>
  </p:cSld>
  <p:clrMapOvr>
    <a:masterClrMapping/>
  </p:clrMapOvr>
  <mc:AlternateContent xmlns:mc="http://schemas.openxmlformats.org/markup-compatibility/2006">
    <mc:Choice xmlns:p14="http://schemas.microsoft.com/office/powerpoint/2010/main" Requires="p14">
      <p:transition spd="slow" p14:dur="3000" advTm="37945">
        <p14:shred/>
      </p:transition>
    </mc:Choice>
    <mc:Fallback>
      <p:transition spd="slow" advTm="3794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p:cTn id="21"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2">
                                            <p:txEl>
                                              <p:pRg st="1" end="1"/>
                                            </p:txEl>
                                          </p:spTgt>
                                        </p:tgtEl>
                                      </p:cBhvr>
                                    </p:animEffect>
                                  </p:childTnLst>
                                </p:cTn>
                              </p:par>
                              <p:par>
                                <p:cTn id="24" presetID="53" presetClass="entr" presetSubtype="16" fill="hold" nodeType="with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 calcmode="lin" valueType="num">
                                      <p:cBhvr>
                                        <p:cTn id="26"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755576" y="476672"/>
            <a:ext cx="7920880" cy="2031325"/>
          </a:xfrm>
          <a:prstGeom prst="rect">
            <a:avLst/>
          </a:prstGeom>
        </p:spPr>
        <p:txBody>
          <a:bodyPr wrap="square">
            <a:spAutoFit/>
          </a:bodyPr>
          <a:lstStyle/>
          <a:p>
            <a:r>
              <a:rPr lang="hu-HU" dirty="0" smtClean="0"/>
              <a:t>Nyitóirányú áram esetén a PN átmeneten az elektronok a N rétegből a P-be, a lyukak a P rétegből az N-be diffundálnak. A diffúziós kisebbségi és többségi töltéshordozók között rekombinációs folyamat indul meg, melynek során a felszabaduló energia fotonok formájában kisugárzódik. Nagyobb feszültség hatására nagyobb a kisugárzott fotonok mennyisége, egészen egy bizonyos nyitóirányú áramértékig, ahonnan már nem számottevő a változás.</a:t>
            </a:r>
            <a:endParaRPr lang="hu-HU"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3" y="2852936"/>
            <a:ext cx="4032448" cy="20295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2852936"/>
            <a:ext cx="4114800" cy="2371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89100" y="5877272"/>
            <a:ext cx="5765800" cy="82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569701020"/>
      </p:ext>
    </p:extLst>
  </p:cSld>
  <p:clrMapOvr>
    <a:masterClrMapping/>
  </p:clrMapOvr>
  <p:transition spd="slow" advTm="35128">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290"/>
                                        </p:tgtEl>
                                        <p:attrNameLst>
                                          <p:attrName>style.visibility</p:attrName>
                                        </p:attrNameLst>
                                      </p:cBhvr>
                                      <p:to>
                                        <p:strVal val="visible"/>
                                      </p:to>
                                    </p:set>
                                    <p:animEffect transition="in" filter="fade">
                                      <p:cBhvr>
                                        <p:cTn id="14" dur="1000"/>
                                        <p:tgtEl>
                                          <p:spTgt spid="12290"/>
                                        </p:tgtEl>
                                      </p:cBhvr>
                                    </p:animEffect>
                                    <p:anim calcmode="lin" valueType="num">
                                      <p:cBhvr>
                                        <p:cTn id="15" dur="1000" fill="hold"/>
                                        <p:tgtEl>
                                          <p:spTgt spid="12290"/>
                                        </p:tgtEl>
                                        <p:attrNameLst>
                                          <p:attrName>ppt_x</p:attrName>
                                        </p:attrNameLst>
                                      </p:cBhvr>
                                      <p:tavLst>
                                        <p:tav tm="0">
                                          <p:val>
                                            <p:strVal val="#ppt_x"/>
                                          </p:val>
                                        </p:tav>
                                        <p:tav tm="100000">
                                          <p:val>
                                            <p:strVal val="#ppt_x"/>
                                          </p:val>
                                        </p:tav>
                                      </p:tavLst>
                                    </p:anim>
                                    <p:anim calcmode="lin" valueType="num">
                                      <p:cBhvr>
                                        <p:cTn id="16" dur="1000" fill="hold"/>
                                        <p:tgtEl>
                                          <p:spTgt spid="1229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291"/>
                                        </p:tgtEl>
                                        <p:attrNameLst>
                                          <p:attrName>style.visibility</p:attrName>
                                        </p:attrNameLst>
                                      </p:cBhvr>
                                      <p:to>
                                        <p:strVal val="visible"/>
                                      </p:to>
                                    </p:set>
                                    <p:animEffect transition="in" filter="fade">
                                      <p:cBhvr>
                                        <p:cTn id="21" dur="1000"/>
                                        <p:tgtEl>
                                          <p:spTgt spid="12291"/>
                                        </p:tgtEl>
                                      </p:cBhvr>
                                    </p:animEffect>
                                    <p:anim calcmode="lin" valueType="num">
                                      <p:cBhvr>
                                        <p:cTn id="22" dur="1000" fill="hold"/>
                                        <p:tgtEl>
                                          <p:spTgt spid="12291"/>
                                        </p:tgtEl>
                                        <p:attrNameLst>
                                          <p:attrName>ppt_x</p:attrName>
                                        </p:attrNameLst>
                                      </p:cBhvr>
                                      <p:tavLst>
                                        <p:tav tm="0">
                                          <p:val>
                                            <p:strVal val="#ppt_x"/>
                                          </p:val>
                                        </p:tav>
                                        <p:tav tm="100000">
                                          <p:val>
                                            <p:strVal val="#ppt_x"/>
                                          </p:val>
                                        </p:tav>
                                      </p:tavLst>
                                    </p:anim>
                                    <p:anim calcmode="lin" valueType="num">
                                      <p:cBhvr>
                                        <p:cTn id="23" dur="1000" fill="hold"/>
                                        <p:tgtEl>
                                          <p:spTgt spid="1229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2292"/>
                                        </p:tgtEl>
                                        <p:attrNameLst>
                                          <p:attrName>style.visibility</p:attrName>
                                        </p:attrNameLst>
                                      </p:cBhvr>
                                      <p:to>
                                        <p:strVal val="visible"/>
                                      </p:to>
                                    </p:set>
                                    <p:animEffect transition="in" filter="circle(in)">
                                      <p:cBhvr>
                                        <p:cTn id="28" dur="20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p:cNvSpPr>
            <a:spLocks noGrp="1"/>
          </p:cNvSpPr>
          <p:nvPr>
            <p:ph type="title"/>
          </p:nvPr>
        </p:nvSpPr>
        <p:spPr/>
        <p:txBody>
          <a:bodyPr/>
          <a:lstStyle/>
          <a:p>
            <a:r>
              <a:rPr lang="hu-HU" dirty="0"/>
              <a:t>A kijelzők főbb típusai</a:t>
            </a:r>
          </a:p>
        </p:txBody>
      </p:sp>
      <p:pic>
        <p:nvPicPr>
          <p:cNvPr id="4" name="Tartalom helye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3568" y="2348880"/>
            <a:ext cx="4896544" cy="4104456"/>
          </a:xfrm>
          <a:prstGeom prst="rect">
            <a:avLst/>
          </a:prstGeom>
          <a:noFill/>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2708920"/>
            <a:ext cx="2768600" cy="2835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739046428"/>
      </p:ext>
    </p:extLst>
  </p:cSld>
  <p:clrMapOvr>
    <a:masterClrMapping/>
  </p:clrMapOvr>
  <mc:AlternateContent xmlns:mc="http://schemas.openxmlformats.org/markup-compatibility/2006">
    <mc:Choice xmlns:p14="http://schemas.microsoft.com/office/powerpoint/2010/main" Requires="p14">
      <p:transition spd="slow" p14:dur="2000" advTm="13421"/>
    </mc:Choice>
    <mc:Fallback>
      <p:transition spd="slow" advTm="134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circle(in)">
                                      <p:cBhvr>
                                        <p:cTn id="1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lstStyle/>
          <a:p>
            <a:r>
              <a:rPr lang="hu-HU" dirty="0"/>
              <a:t>•	Elektronikus berendezés, amelyben egy zárt vákuumcsőben elektromos tér vagy mágneses tér által eltérített elektronnyaláb fluoreszkáló ernyőn képet jelenít meg. Thomas Alva Edison amerikai feltaláló jött rá arra, hogy egy fémet vákuumban hevítve a fémből elektronok lépnek ki. A jelenséget termo emissziónak nevezzük. Az így nyert elektronokat felgyorsíthatjuk egy elektromos tér segítségével, és így egy igen nagy sebességű elektronnyalábot (katódsugár) nyerhetünk.</a:t>
            </a:r>
          </a:p>
        </p:txBody>
      </p:sp>
      <p:sp>
        <p:nvSpPr>
          <p:cNvPr id="3" name="Cím 2"/>
          <p:cNvSpPr>
            <a:spLocks noGrp="1"/>
          </p:cNvSpPr>
          <p:nvPr>
            <p:ph type="title"/>
          </p:nvPr>
        </p:nvSpPr>
        <p:spPr/>
        <p:txBody>
          <a:bodyPr/>
          <a:lstStyle/>
          <a:p>
            <a:r>
              <a:rPr lang="hu-HU" dirty="0"/>
              <a:t>Katódsugárcső</a:t>
            </a:r>
          </a:p>
        </p:txBody>
      </p:sp>
    </p:spTree>
    <p:custDataLst>
      <p:tags r:id="rId1"/>
    </p:custDataLst>
    <p:extLst>
      <p:ext uri="{BB962C8B-B14F-4D97-AF65-F5344CB8AC3E}">
        <p14:creationId xmlns:p14="http://schemas.microsoft.com/office/powerpoint/2010/main" val="571216005"/>
      </p:ext>
    </p:extLst>
  </p:cSld>
  <p:clrMapOvr>
    <a:masterClrMapping/>
  </p:clrMapOvr>
  <p:transition spd="slow" advTm="18133">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arn(inVertical)">
                                      <p:cBhvr>
                                        <p:cTn id="13"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971600" y="2996952"/>
            <a:ext cx="7128792" cy="3693319"/>
          </a:xfrm>
          <a:prstGeom prst="rect">
            <a:avLst/>
          </a:prstGeom>
        </p:spPr>
        <p:txBody>
          <a:bodyPr wrap="square">
            <a:spAutoFit/>
          </a:bodyPr>
          <a:lstStyle/>
          <a:p>
            <a:r>
              <a:rPr lang="hu-HU" dirty="0" smtClean="0"/>
              <a:t>•	A fenti ábrán látható elrendezésben 5 cm, azaz 0,05 m anód-katód távolság és 20 kV, azaz 20 000 V gyorsító feszültség esetén az elektron 83.600 km/s sebességet ér el. (Ez kb. 100-szorosa az utasszállító repülőgépek sebességének!) Így már érthető, hogy miért nevezik a képen látható elrendezést elektronágyúnak. Egy vezérelhető elektronnyalábhoz szükség van egy újabb elektródára, amelyet a katód és az anód közé helyezünk; ezt negatív potenciálon tartva fékezni tudjuk a nyalábot, ezáltal a nyaláb erősségét vezérelhetjük. Ennek az elektródának a neve Wehnelt henger, és az alakja olyan mint egy lyukas fenekű fazék. A fazék száját a katód felé irányítjuk. Amennyiben nem túl nagy a Wehnelt hengerre kapcsolt fékező feszültség, az elektronok átlépnek a "fazék" fenekén lévő lyukon, és nagy sebességre gyorsulnak fel. </a:t>
            </a:r>
            <a:endParaRPr lang="hu-HU"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836712"/>
            <a:ext cx="4292600" cy="14271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669887665"/>
      </p:ext>
    </p:extLst>
  </p:cSld>
  <p:clrMapOvr>
    <a:masterClrMapping/>
  </p:clrMapOvr>
  <mc:AlternateContent xmlns:mc="http://schemas.openxmlformats.org/markup-compatibility/2006">
    <mc:Choice xmlns:p14="http://schemas.microsoft.com/office/powerpoint/2010/main" Requires="p14">
      <p:transition spd="slow" p14:dur="2500" advTm="25783">
        <p:checker/>
      </p:transition>
    </mc:Choice>
    <mc:Fallback>
      <p:transition spd="slow" advTm="25783">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88640"/>
            <a:ext cx="6264696" cy="34563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2519" y="3789040"/>
            <a:ext cx="7303347"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621746217"/>
      </p:ext>
    </p:extLst>
  </p:cSld>
  <p:clrMapOvr>
    <a:masterClrMapping/>
  </p:clrMapOvr>
  <p:transition spd="slow" advTm="18589">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circle(in)">
                                      <p:cBhvr>
                                        <p:cTn id="12"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normAutofit fontScale="85000" lnSpcReduction="10000"/>
          </a:bodyPr>
          <a:lstStyle/>
          <a:p>
            <a:r>
              <a:rPr lang="hu-HU" dirty="0"/>
              <a:t>Ugyan Paul Nipkow Németországban már 1884-ben feltalálta a képfelbontás elvét a róla elnevezett pásztázótárcsával, azonban az első, nagy távolságra vezetéken továbbított televíziós adásra csak 1926-ban került sor London–Glasgow között John Logie Baird skót feltaláló jóvoltából. A katódsugárcsövet Karl Ferdinand Braun fejlesztette ki 1897-ben.</a:t>
            </a:r>
          </a:p>
          <a:p>
            <a:r>
              <a:rPr lang="hu-HU" dirty="0"/>
              <a:t> Tihanyi Kálmán nevéhez fűződik a teljesen elektronikus, töltéstároló típusú televíziós rendszer feltalálása. 1924-ben jött rá a megoldásra, 1926-ban kelt magyar szabadalmi bejelentése, ezt követően kereste meg őt 1928-ban a Radio Corporation of America. Németországban Telefunken néven indult meg először a rendszeres adás, 1935-ben.</a:t>
            </a:r>
          </a:p>
          <a:p>
            <a:endParaRPr lang="hu-HU" dirty="0"/>
          </a:p>
        </p:txBody>
      </p:sp>
      <p:sp>
        <p:nvSpPr>
          <p:cNvPr id="3" name="Cím 2"/>
          <p:cNvSpPr>
            <a:spLocks noGrp="1"/>
          </p:cNvSpPr>
          <p:nvPr>
            <p:ph type="title"/>
          </p:nvPr>
        </p:nvSpPr>
        <p:spPr/>
        <p:txBody>
          <a:bodyPr/>
          <a:lstStyle/>
          <a:p>
            <a:r>
              <a:rPr lang="hu-HU" dirty="0"/>
              <a:t>TV képernyő</a:t>
            </a:r>
          </a:p>
        </p:txBody>
      </p:sp>
    </p:spTree>
    <p:custDataLst>
      <p:tags r:id="rId1"/>
    </p:custDataLst>
    <p:extLst>
      <p:ext uri="{BB962C8B-B14F-4D97-AF65-F5344CB8AC3E}">
        <p14:creationId xmlns:p14="http://schemas.microsoft.com/office/powerpoint/2010/main" val="1233283229"/>
      </p:ext>
    </p:extLst>
  </p:cSld>
  <p:clrMapOvr>
    <a:masterClrMapping/>
  </p:clrMapOvr>
  <mc:AlternateContent xmlns:mc="http://schemas.openxmlformats.org/markup-compatibility/2006">
    <mc:Choice xmlns:p14="http://schemas.microsoft.com/office/powerpoint/2010/main" Requires="p14">
      <p:transition spd="slow" p14:dur="1600" advTm="27790">
        <p:blinds dir="vert"/>
      </p:transition>
    </mc:Choice>
    <mc:Fallback>
      <p:transition spd="slow" advTm="2779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heel(1)">
                                      <p:cBhvr>
                                        <p:cTn id="15" dur="20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wheel(1)">
                                      <p:cBhvr>
                                        <p:cTn id="20"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755576" y="548680"/>
            <a:ext cx="7704856" cy="2308324"/>
          </a:xfrm>
          <a:prstGeom prst="rect">
            <a:avLst/>
          </a:prstGeom>
        </p:spPr>
        <p:txBody>
          <a:bodyPr wrap="square">
            <a:spAutoFit/>
          </a:bodyPr>
          <a:lstStyle/>
          <a:p>
            <a:r>
              <a:rPr lang="hu-HU" dirty="0" smtClean="0"/>
              <a:t>Másik úton indult el Mihály Dénes (1894–1953), 1933-ban E. H. Traub fizikussal együttműködve már egy olyan televíziós készüléket mutathatott be, amelyet maga még tovább tökéletesített (TELEHOR). Ez volt az a képet 240 sorra felbontó, Mihály–Traub-féle forgótükrös vevőkészülék, amelynek képét akár 2,5×3 méteres felületre is ki lehetett vetíteni. 1936 őszén az első zárt láncú televíziós közvetítésre a Gellért szállóban került sor, ahol mintegy 30 méteres távolságra közvetítettek televíziós képet</a:t>
            </a:r>
            <a:endParaRPr lang="hu-HU"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872053"/>
            <a:ext cx="5749718" cy="34372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81487284"/>
      </p:ext>
    </p:extLst>
  </p:cSld>
  <p:clrMapOvr>
    <a:masterClrMapping/>
  </p:clrMapOvr>
  <mc:AlternateContent xmlns:mc="http://schemas.openxmlformats.org/markup-compatibility/2006">
    <mc:Choice xmlns:p14="http://schemas.microsoft.com/office/powerpoint/2010/main" Requires="p14">
      <p:transition spd="slow" p14:dur="2000" advTm="20316"/>
    </mc:Choice>
    <mc:Fallback>
      <p:transition spd="slow" advTm="203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randombar(horizontal)">
                                      <p:cBhvr>
                                        <p:cTn id="1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971600" y="404664"/>
            <a:ext cx="7344816" cy="2862322"/>
          </a:xfrm>
          <a:prstGeom prst="rect">
            <a:avLst/>
          </a:prstGeom>
        </p:spPr>
        <p:txBody>
          <a:bodyPr wrap="square">
            <a:spAutoFit/>
          </a:bodyPr>
          <a:lstStyle/>
          <a:p>
            <a:r>
              <a:rPr lang="hu-HU" dirty="0" smtClean="0"/>
              <a:t>•Napjainkban már a háromdimenziós képalkotásra képes televízióval folynak előrehaladott kísérletek világszerte. Sőt, a Samsung megalkotta az okos tv-t (SMART TV) mellyel a tv-k a telefonokhoz hasonló fejlődésen mentek keresztül és képesek internetes tartalmak megjelenítésére számítógép közbeiktatása nélkül.</a:t>
            </a:r>
          </a:p>
          <a:p>
            <a:r>
              <a:rPr lang="hu-HU" dirty="0" smtClean="0"/>
              <a:t>•A tv-készülék kijelzője</a:t>
            </a:r>
          </a:p>
          <a:p>
            <a:r>
              <a:rPr lang="hu-HU" dirty="0" smtClean="0"/>
              <a:t>•Katódsugárcsöves (CRT)</a:t>
            </a:r>
          </a:p>
          <a:p>
            <a:r>
              <a:rPr lang="hu-HU" dirty="0" smtClean="0"/>
              <a:t>•Folyadékkristályos (LCD)</a:t>
            </a:r>
          </a:p>
          <a:p>
            <a:r>
              <a:rPr lang="hu-HU" dirty="0" smtClean="0"/>
              <a:t>•Plazma (PDP)</a:t>
            </a:r>
          </a:p>
          <a:p>
            <a:r>
              <a:rPr lang="hu-HU" dirty="0" smtClean="0"/>
              <a:t>•OLED</a:t>
            </a:r>
            <a:endParaRPr lang="hu-HU"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6700" y="2852936"/>
            <a:ext cx="5845740" cy="33843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110697632"/>
      </p:ext>
    </p:extLst>
  </p:cSld>
  <p:clrMapOvr>
    <a:masterClrMapping/>
  </p:clrMapOvr>
  <mc:AlternateContent xmlns:mc="http://schemas.openxmlformats.org/markup-compatibility/2006">
    <mc:Choice xmlns:p14="http://schemas.microsoft.com/office/powerpoint/2010/main" Requires="p14">
      <p:transition spd="slow" p14:dur="800" advTm="28551">
        <p:circle/>
      </p:transition>
    </mc:Choice>
    <mc:Fallback>
      <p:transition spd="slow" advTm="28551">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p:cTn id="23"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p:cTn id="31"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2">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 calcmode="lin" valueType="num">
                                      <p:cBhvr>
                                        <p:cTn id="39"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2">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 calcmode="lin" valueType="num">
                                      <p:cBhvr>
                                        <p:cTn id="47"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2">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6146"/>
                                        </p:tgtEl>
                                        <p:attrNameLst>
                                          <p:attrName>style.visibility</p:attrName>
                                        </p:attrNameLst>
                                      </p:cBhvr>
                                      <p:to>
                                        <p:strVal val="visible"/>
                                      </p:to>
                                    </p:set>
                                    <p:anim calcmode="lin" valueType="num">
                                      <p:cBhvr>
                                        <p:cTn id="55" dur="1000" fill="hold"/>
                                        <p:tgtEl>
                                          <p:spTgt spid="6146"/>
                                        </p:tgtEl>
                                        <p:attrNameLst>
                                          <p:attrName>ppt_w</p:attrName>
                                        </p:attrNameLst>
                                      </p:cBhvr>
                                      <p:tavLst>
                                        <p:tav tm="0">
                                          <p:val>
                                            <p:fltVal val="0"/>
                                          </p:val>
                                        </p:tav>
                                        <p:tav tm="100000">
                                          <p:val>
                                            <p:strVal val="#ppt_w"/>
                                          </p:val>
                                        </p:tav>
                                      </p:tavLst>
                                    </p:anim>
                                    <p:anim calcmode="lin" valueType="num">
                                      <p:cBhvr>
                                        <p:cTn id="56" dur="1000" fill="hold"/>
                                        <p:tgtEl>
                                          <p:spTgt spid="6146"/>
                                        </p:tgtEl>
                                        <p:attrNameLst>
                                          <p:attrName>ppt_h</p:attrName>
                                        </p:attrNameLst>
                                      </p:cBhvr>
                                      <p:tavLst>
                                        <p:tav tm="0">
                                          <p:val>
                                            <p:fltVal val="0"/>
                                          </p:val>
                                        </p:tav>
                                        <p:tav tm="100000">
                                          <p:val>
                                            <p:strVal val="#ppt_h"/>
                                          </p:val>
                                        </p:tav>
                                      </p:tavLst>
                                    </p:anim>
                                    <p:anim calcmode="lin" valueType="num">
                                      <p:cBhvr>
                                        <p:cTn id="57" dur="1000" fill="hold"/>
                                        <p:tgtEl>
                                          <p:spTgt spid="6146"/>
                                        </p:tgtEl>
                                        <p:attrNameLst>
                                          <p:attrName>style.rotation</p:attrName>
                                        </p:attrNameLst>
                                      </p:cBhvr>
                                      <p:tavLst>
                                        <p:tav tm="0">
                                          <p:val>
                                            <p:fltVal val="90"/>
                                          </p:val>
                                        </p:tav>
                                        <p:tav tm="100000">
                                          <p:val>
                                            <p:fltVal val="0"/>
                                          </p:val>
                                        </p:tav>
                                      </p:tavLst>
                                    </p:anim>
                                    <p:animEffect transition="in" filter="fade">
                                      <p:cBhvr>
                                        <p:cTn id="58"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699247" y="2248347"/>
            <a:ext cx="7745505" cy="4276997"/>
          </a:xfrm>
        </p:spPr>
        <p:txBody>
          <a:bodyPr>
            <a:normAutofit fontScale="70000" lnSpcReduction="20000"/>
          </a:bodyPr>
          <a:lstStyle/>
          <a:p>
            <a:r>
              <a:rPr lang="hu-HU" dirty="0"/>
              <a:t>•	A szilárd kristályos anyagok belső szerkezete rendezettséget mutat, míg a folyadékokra a belső rendezetlenség a jellemző. 1888-ban egy Friedrich Reinitzer nevű osztrák botanikus észrevette, hogy az általa előállított észternek különös módon két olvadáspontja van. A folyadékkristály elnevezés Otto Lehmanntól származik, aki mikroszkóp alatt vizsgálta ezeket a vegyületeket. </a:t>
            </a:r>
          </a:p>
          <a:p>
            <a:endParaRPr lang="hu-HU" dirty="0"/>
          </a:p>
          <a:p>
            <a:r>
              <a:rPr lang="hu-HU" dirty="0"/>
              <a:t>A folyadékkristályok titka molekuláik hosszúkás vagy éppen banánhoz hasonló szerkezetében rejlik. Melegítéskor ezért a kristályok nem veszik fel azonnal a rendezetlen, a folyadékokra jellemző alakot, hanem a két struktúra közötti állapotok is kialakulnak. Ezért tűnik úgy, mintha két olvadáspont lenne, mert először egy Ezekben az állapotokban érdekes jelenségekkel találkozhatunk. Így például a folyadékkristályok különböző hőmérsékleten különböző színűek lehetnek. Ezen a jelenségen alapszik a folyadékkristályos hőmérő működése is.</a:t>
            </a:r>
          </a:p>
          <a:p>
            <a:r>
              <a:rPr lang="hu-HU" dirty="0"/>
              <a:t>A hosszú szerves molekulákból álló folyadékkristályok szerkezetükből adódóan kiralitást mutatnak, azaz a rajtuk áthaladó polarizált fény síkját képesek elforgatni. </a:t>
            </a:r>
          </a:p>
        </p:txBody>
      </p:sp>
      <p:sp>
        <p:nvSpPr>
          <p:cNvPr id="3" name="Cím 2"/>
          <p:cNvSpPr>
            <a:spLocks noGrp="1"/>
          </p:cNvSpPr>
          <p:nvPr>
            <p:ph type="title"/>
          </p:nvPr>
        </p:nvSpPr>
        <p:spPr/>
        <p:txBody>
          <a:bodyPr/>
          <a:lstStyle/>
          <a:p>
            <a:r>
              <a:rPr lang="hu-HU" dirty="0"/>
              <a:t>Folyadékkristályos (LCD)</a:t>
            </a:r>
          </a:p>
        </p:txBody>
      </p:sp>
    </p:spTree>
    <p:custDataLst>
      <p:tags r:id="rId1"/>
    </p:custDataLst>
    <p:extLst>
      <p:ext uri="{BB962C8B-B14F-4D97-AF65-F5344CB8AC3E}">
        <p14:creationId xmlns:p14="http://schemas.microsoft.com/office/powerpoint/2010/main" val="2470809136"/>
      </p:ext>
    </p:extLst>
  </p:cSld>
  <p:clrMapOvr>
    <a:masterClrMapping/>
  </p:clrMapOvr>
  <mc:AlternateContent xmlns:mc="http://schemas.openxmlformats.org/markup-compatibility/2006">
    <mc:Choice xmlns:p14="http://schemas.microsoft.com/office/powerpoint/2010/main" Requires="p14">
      <p:transition spd="slow" p14:dur="900" advTm="47309">
        <p14:warp dir="in"/>
      </p:transition>
    </mc:Choice>
    <mc:Fallback>
      <p:transition spd="slow" advTm="4730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heel(1)">
                                      <p:cBhvr>
                                        <p:cTn id="11" dur="20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2000"/>
                                        <p:tgtEl>
                                          <p:spTgt spid="2">
                                            <p:txEl>
                                              <p:pRg st="2" end="2"/>
                                            </p:txEl>
                                          </p:spTgt>
                                        </p:tgtEl>
                                      </p:cBhvr>
                                    </p:animEffect>
                                    <p:anim calcmode="lin" valueType="num">
                                      <p:cBhvr>
                                        <p:cTn id="17" dur="2000" fill="hold"/>
                                        <p:tgtEl>
                                          <p:spTgt spid="2">
                                            <p:txEl>
                                              <p:pRg st="2" end="2"/>
                                            </p:txEl>
                                          </p:spTgt>
                                        </p:tgtEl>
                                        <p:attrNameLst>
                                          <p:attrName>ppt_w</p:attrName>
                                        </p:attrNameLst>
                                      </p:cBhvr>
                                      <p:tavLst>
                                        <p:tav tm="0" fmla="#ppt_w*sin(2.5*pi*$)">
                                          <p:val>
                                            <p:fltVal val="0"/>
                                          </p:val>
                                        </p:tav>
                                        <p:tav tm="100000">
                                          <p:val>
                                            <p:fltVal val="1"/>
                                          </p:val>
                                        </p:tav>
                                      </p:tavLst>
                                    </p:anim>
                                    <p:anim calcmode="lin" valueType="num">
                                      <p:cBhvr>
                                        <p:cTn id="18" dur="2000" fill="hold"/>
                                        <p:tgtEl>
                                          <p:spTgt spid="2">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7|1.3"/>
</p:tagLst>
</file>

<file path=ppt/tags/tag10.xml><?xml version="1.0" encoding="utf-8"?>
<p:tagLst xmlns:a="http://schemas.openxmlformats.org/drawingml/2006/main" xmlns:r="http://schemas.openxmlformats.org/officeDocument/2006/relationships" xmlns:p="http://schemas.openxmlformats.org/presentationml/2006/main">
  <p:tag name="TIMING" val="|1.5|2.2|3.4"/>
</p:tagLst>
</file>

<file path=ppt/tags/tag11.xml><?xml version="1.0" encoding="utf-8"?>
<p:tagLst xmlns:a="http://schemas.openxmlformats.org/drawingml/2006/main" xmlns:r="http://schemas.openxmlformats.org/officeDocument/2006/relationships" xmlns:p="http://schemas.openxmlformats.org/presentationml/2006/main">
  <p:tag name="TIMING" val="|1.8"/>
</p:tagLst>
</file>

<file path=ppt/tags/tag12.xml><?xml version="1.0" encoding="utf-8"?>
<p:tagLst xmlns:a="http://schemas.openxmlformats.org/drawingml/2006/main" xmlns:r="http://schemas.openxmlformats.org/officeDocument/2006/relationships" xmlns:p="http://schemas.openxmlformats.org/presentationml/2006/main">
  <p:tag name="TIMING" val="|0.9|2.8|2|2|1.9|1.9|2|2.1"/>
</p:tagLst>
</file>

<file path=ppt/tags/tag13.xml><?xml version="1.0" encoding="utf-8"?>
<p:tagLst xmlns:a="http://schemas.openxmlformats.org/drawingml/2006/main" xmlns:r="http://schemas.openxmlformats.org/officeDocument/2006/relationships" xmlns:p="http://schemas.openxmlformats.org/presentationml/2006/main">
  <p:tag name="TIMING" val="|0.7|1.6"/>
</p:tagLst>
</file>

<file path=ppt/tags/tag14.xml><?xml version="1.0" encoding="utf-8"?>
<p:tagLst xmlns:a="http://schemas.openxmlformats.org/drawingml/2006/main" xmlns:r="http://schemas.openxmlformats.org/officeDocument/2006/relationships" xmlns:p="http://schemas.openxmlformats.org/presentationml/2006/main">
  <p:tag name="TIMING" val="|0.9"/>
</p:tagLst>
</file>

<file path=ppt/tags/tag15.xml><?xml version="1.0" encoding="utf-8"?>
<p:tagLst xmlns:a="http://schemas.openxmlformats.org/drawingml/2006/main" xmlns:r="http://schemas.openxmlformats.org/officeDocument/2006/relationships" xmlns:p="http://schemas.openxmlformats.org/presentationml/2006/main">
  <p:tag name="TIMING" val="|0.5|2.3|1"/>
</p:tagLst>
</file>

<file path=ppt/tags/tag16.xml><?xml version="1.0" encoding="utf-8"?>
<p:tagLst xmlns:a="http://schemas.openxmlformats.org/drawingml/2006/main" xmlns:r="http://schemas.openxmlformats.org/officeDocument/2006/relationships" xmlns:p="http://schemas.openxmlformats.org/presentationml/2006/main">
  <p:tag name="TIMING" val="|0.8|1.2|1.2"/>
</p:tagLst>
</file>

<file path=ppt/tags/tag17.xml><?xml version="1.0" encoding="utf-8"?>
<p:tagLst xmlns:a="http://schemas.openxmlformats.org/drawingml/2006/main" xmlns:r="http://schemas.openxmlformats.org/officeDocument/2006/relationships" xmlns:p="http://schemas.openxmlformats.org/presentationml/2006/main">
  <p:tag name="TIMING" val="|0.4|1.6|2.1|26.9"/>
</p:tagLst>
</file>

<file path=ppt/tags/tag2.xml><?xml version="1.0" encoding="utf-8"?>
<p:tagLst xmlns:a="http://schemas.openxmlformats.org/drawingml/2006/main" xmlns:r="http://schemas.openxmlformats.org/officeDocument/2006/relationships" xmlns:p="http://schemas.openxmlformats.org/presentationml/2006/main">
  <p:tag name="TIMING" val="|0.9|1.4|1"/>
</p:tagLst>
</file>

<file path=ppt/tags/tag3.xml><?xml version="1.0" encoding="utf-8"?>
<p:tagLst xmlns:a="http://schemas.openxmlformats.org/drawingml/2006/main" xmlns:r="http://schemas.openxmlformats.org/officeDocument/2006/relationships" xmlns:p="http://schemas.openxmlformats.org/presentationml/2006/main">
  <p:tag name="TIMING" val="|0.6|1"/>
</p:tagLst>
</file>

<file path=ppt/tags/tag4.xml><?xml version="1.0" encoding="utf-8"?>
<p:tagLst xmlns:a="http://schemas.openxmlformats.org/drawingml/2006/main" xmlns:r="http://schemas.openxmlformats.org/officeDocument/2006/relationships" xmlns:p="http://schemas.openxmlformats.org/presentationml/2006/main">
  <p:tag name="TIMING" val="|0.5|1.4"/>
</p:tagLst>
</file>

<file path=ppt/tags/tag5.xml><?xml version="1.0" encoding="utf-8"?>
<p:tagLst xmlns:a="http://schemas.openxmlformats.org/drawingml/2006/main" xmlns:r="http://schemas.openxmlformats.org/officeDocument/2006/relationships" xmlns:p="http://schemas.openxmlformats.org/presentationml/2006/main">
  <p:tag name="TIMING" val="|0.7|2"/>
</p:tagLst>
</file>

<file path=ppt/tags/tag6.xml><?xml version="1.0" encoding="utf-8"?>
<p:tagLst xmlns:a="http://schemas.openxmlformats.org/drawingml/2006/main" xmlns:r="http://schemas.openxmlformats.org/officeDocument/2006/relationships" xmlns:p="http://schemas.openxmlformats.org/presentationml/2006/main">
  <p:tag name="TIMING" val="|0.1|1.2|2.1"/>
</p:tagLst>
</file>

<file path=ppt/tags/tag7.xml><?xml version="1.0" encoding="utf-8"?>
<p:tagLst xmlns:a="http://schemas.openxmlformats.org/drawingml/2006/main" xmlns:r="http://schemas.openxmlformats.org/officeDocument/2006/relationships" xmlns:p="http://schemas.openxmlformats.org/presentationml/2006/main">
  <p:tag name="TIMING" val="|1|1.2"/>
</p:tagLst>
</file>

<file path=ppt/tags/tag8.xml><?xml version="1.0" encoding="utf-8"?>
<p:tagLst xmlns:a="http://schemas.openxmlformats.org/drawingml/2006/main" xmlns:r="http://schemas.openxmlformats.org/officeDocument/2006/relationships" xmlns:p="http://schemas.openxmlformats.org/presentationml/2006/main">
  <p:tag name="TIMING" val="|0.4|1.5|1.5|1.6|1.6|1.6|1.7"/>
</p:tagLst>
</file>

<file path=ppt/tags/tag9.xml><?xml version="1.0" encoding="utf-8"?>
<p:tagLst xmlns:a="http://schemas.openxmlformats.org/drawingml/2006/main" xmlns:r="http://schemas.openxmlformats.org/officeDocument/2006/relationships" xmlns:p="http://schemas.openxmlformats.org/presentationml/2006/main">
  <p:tag name="TIMING" val="|0.8|2.7|2.4|32.4"/>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emény kötés">
  <a:themeElements>
    <a:clrScheme name="Kemény kötés">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Kemény kötés">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emény kötés">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369</TotalTime>
  <Words>946</Words>
  <Application>Microsoft Office PowerPoint</Application>
  <PresentationFormat>Diavetítés a képernyőre (4:3 oldalarány)</PresentationFormat>
  <Paragraphs>36</Paragraphs>
  <Slides>17</Slides>
  <Notes>0</Notes>
  <HiddenSlides>0</HiddenSlides>
  <MMClips>0</MMClips>
  <ScaleCrop>false</ScaleCrop>
  <HeadingPairs>
    <vt:vector size="4" baseType="variant">
      <vt:variant>
        <vt:lpstr>Téma</vt:lpstr>
      </vt:variant>
      <vt:variant>
        <vt:i4>1</vt:i4>
      </vt:variant>
      <vt:variant>
        <vt:lpstr>Diacímek</vt:lpstr>
      </vt:variant>
      <vt:variant>
        <vt:i4>17</vt:i4>
      </vt:variant>
    </vt:vector>
  </HeadingPairs>
  <TitlesOfParts>
    <vt:vector size="18" baseType="lpstr">
      <vt:lpstr>Kemény kötés</vt:lpstr>
      <vt:lpstr>Kijelzők</vt:lpstr>
      <vt:lpstr>A kijelzők főbb típusai</vt:lpstr>
      <vt:lpstr>Katódsugárcső</vt:lpstr>
      <vt:lpstr>PowerPoint bemutató</vt:lpstr>
      <vt:lpstr>PowerPoint bemutató</vt:lpstr>
      <vt:lpstr>TV képernyő</vt:lpstr>
      <vt:lpstr>PowerPoint bemutató</vt:lpstr>
      <vt:lpstr>PowerPoint bemutató</vt:lpstr>
      <vt:lpstr>Folyadékkristályos (LCD)</vt:lpstr>
      <vt:lpstr>PowerPoint bemutató</vt:lpstr>
      <vt:lpstr>PowerPoint bemutató</vt:lpstr>
      <vt:lpstr>PowerPoint bemutató</vt:lpstr>
      <vt:lpstr>Plazma (PDP)</vt:lpstr>
      <vt:lpstr>PowerPoint bemutató</vt:lpstr>
      <vt:lpstr>PowerPoint bemutató</vt:lpstr>
      <vt:lpstr>Fénykibocsátó dióda</vt:lpstr>
      <vt:lpstr>PowerPoint bemutató</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Kijelzők</dc:title>
  <dc:creator>csicsi</dc:creator>
  <cp:lastModifiedBy>csicsi</cp:lastModifiedBy>
  <cp:revision>15</cp:revision>
  <dcterms:created xsi:type="dcterms:W3CDTF">2012-02-19T07:47:50Z</dcterms:created>
  <dcterms:modified xsi:type="dcterms:W3CDTF">2012-02-19T14:19:55Z</dcterms:modified>
</cp:coreProperties>
</file>