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502B9-5C95-4915-8F87-BC1258B29082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D277-5096-4128-AC3A-BD8CCECB32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1855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9D277-5096-4128-AC3A-BD8CCECB3239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0103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5524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5150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40012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9173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3627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669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6609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3220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378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28530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841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B171D-20D6-44A7-99B1-7AE7FF2DF858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F8CB4-A6BD-4B7C-8E97-26C2F819E12B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2461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://users.atw.hu/ketvillbt/epitoipari_portal_villamos_rendszerek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2996952"/>
            <a:ext cx="7772400" cy="1470025"/>
          </a:xfrm>
        </p:spPr>
        <p:txBody>
          <a:bodyPr>
            <a:normAutofit/>
          </a:bodyPr>
          <a:lstStyle/>
          <a:p>
            <a:r>
              <a:rPr lang="hu-HU" sz="6000" u="sng" dirty="0" smtClean="0"/>
              <a:t> Érintésvédelem</a:t>
            </a:r>
            <a:endParaRPr lang="hu-HU" sz="6000" u="sng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4509120"/>
            <a:ext cx="6400800" cy="1752600"/>
          </a:xfrm>
        </p:spPr>
        <p:txBody>
          <a:bodyPr>
            <a:normAutofit/>
          </a:bodyPr>
          <a:lstStyle/>
          <a:p>
            <a:r>
              <a:rPr lang="hu-HU" sz="2400" b="1" dirty="0" smtClean="0"/>
              <a:t>Csík Zoltán</a:t>
            </a:r>
          </a:p>
          <a:p>
            <a:r>
              <a:rPr lang="hu-HU" sz="2400" b="1" dirty="0" smtClean="0"/>
              <a:t>Elektrikus</a:t>
            </a:r>
          </a:p>
          <a:p>
            <a:r>
              <a:rPr lang="hu-HU" sz="2400" b="1" dirty="0" smtClean="0"/>
              <a:t>T.06305375989 E-mail:csicsi68@gmal.com</a:t>
            </a:r>
            <a:endParaRPr lang="hu-H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6672"/>
            <a:ext cx="2983923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080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755576" y="692697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 Nullázás TN‐C, TN‐S, TN‐C‐S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 Védőföldelés TT és IT rendszerek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Áramvédő kapcsolás ( ÁVK 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 Védővezető nélküli ÉV módok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Törpefeszültség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Kettősszigetelés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Környezet elszigetelése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Földeletlen EPH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Védőelválasztás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100894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71600" y="476672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u="sng" dirty="0" smtClean="0"/>
              <a:t> </a:t>
            </a:r>
            <a:r>
              <a:rPr lang="hu-HU" sz="3200" u="sng" dirty="0" smtClean="0"/>
              <a:t>ÉRINTÉSVÉDELEM fogalma</a:t>
            </a:r>
            <a:endParaRPr lang="hu-HU" sz="3200" u="sng" dirty="0"/>
          </a:p>
        </p:txBody>
      </p:sp>
      <p:sp>
        <p:nvSpPr>
          <p:cNvPr id="3" name="Téglalap 2"/>
          <p:cNvSpPr/>
          <p:nvPr/>
        </p:nvSpPr>
        <p:spPr>
          <a:xfrm>
            <a:off x="899592" y="2551837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 smtClean="0"/>
              <a:t>Közvetett érintés elleni védelem az </a:t>
            </a:r>
            <a:r>
              <a:rPr lang="hu-HU" sz="2800" dirty="0" smtClean="0">
                <a:solidFill>
                  <a:srgbClr val="FF0000"/>
                </a:solidFill>
              </a:rPr>
              <a:t>áramütés</a:t>
            </a:r>
          </a:p>
          <a:p>
            <a:r>
              <a:rPr lang="hu-HU" sz="2800" dirty="0" smtClean="0">
                <a:solidFill>
                  <a:srgbClr val="FF0000"/>
                </a:solidFill>
              </a:rPr>
              <a:t>megelőzésére</a:t>
            </a:r>
            <a:r>
              <a:rPr lang="hu-HU" sz="2800" dirty="0" smtClean="0"/>
              <a:t> szolgáló műszaki intézkedések</a:t>
            </a:r>
          </a:p>
          <a:p>
            <a:r>
              <a:rPr lang="hu-HU" sz="2800" dirty="0" smtClean="0"/>
              <a:t>összessége: az üzemszerűen</a:t>
            </a:r>
          </a:p>
          <a:p>
            <a:r>
              <a:rPr lang="hu-HU" sz="2800" dirty="0" smtClean="0"/>
              <a:t>feszültségmentes, de a hiba miatt a földhöz</a:t>
            </a:r>
          </a:p>
          <a:p>
            <a:r>
              <a:rPr lang="hu-HU" sz="2800" dirty="0" smtClean="0"/>
              <a:t>Képest feszültség alá kerülő részek érintése</a:t>
            </a:r>
          </a:p>
          <a:p>
            <a:r>
              <a:rPr lang="hu-HU" sz="2800" dirty="0" smtClean="0"/>
              <a:t>következtében lépnének fel.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47876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260648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hu-HU" sz="2800" b="1" dirty="0" smtClean="0"/>
              <a:t>Nullázás</a:t>
            </a:r>
            <a:r>
              <a:rPr lang="hu-HU" sz="2800" dirty="0" smtClean="0"/>
              <a:t>: védővezetőt igénylő ÉV mód</a:t>
            </a:r>
          </a:p>
          <a:p>
            <a:r>
              <a:rPr lang="hu-HU" sz="2800" dirty="0" smtClean="0"/>
              <a:t>     „ a táplálás önműködő lekapcsolásával</a:t>
            </a:r>
          </a:p>
          <a:p>
            <a:r>
              <a:rPr lang="hu-HU" sz="2800" dirty="0" smtClean="0"/>
              <a:t>       működő védelem”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 </a:t>
            </a:r>
            <a:r>
              <a:rPr lang="hu-HU" sz="2800" b="1" dirty="0" smtClean="0"/>
              <a:t>Védővezető</a:t>
            </a:r>
            <a:r>
              <a:rPr lang="hu-HU" sz="2800" dirty="0" smtClean="0"/>
              <a:t> jele PE, színe:zöld/sárga</a:t>
            </a:r>
          </a:p>
          <a:p>
            <a:r>
              <a:rPr lang="hu-HU" sz="2800" dirty="0" smtClean="0"/>
              <a:t>      Csak hiba áramot vezet( pld. zárlati áram)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b="1" dirty="0" smtClean="0"/>
              <a:t> Nullázó vezető </a:t>
            </a:r>
            <a:r>
              <a:rPr lang="hu-HU" sz="2800" dirty="0" smtClean="0"/>
              <a:t>jele PEN színe: kék</a:t>
            </a:r>
          </a:p>
          <a:p>
            <a:r>
              <a:rPr lang="hu-HU" sz="2800" dirty="0" smtClean="0"/>
              <a:t>       Egyesített nulla és védővezető 10mm2, vagy</a:t>
            </a:r>
          </a:p>
          <a:p>
            <a:r>
              <a:rPr lang="hu-HU" sz="2800" dirty="0" smtClean="0"/>
              <a:t>       vastagabb</a:t>
            </a:r>
            <a:endParaRPr lang="hu-HU" sz="2800" dirty="0"/>
          </a:p>
        </p:txBody>
      </p:sp>
      <p:sp>
        <p:nvSpPr>
          <p:cNvPr id="3" name="Téglalap 2"/>
          <p:cNvSpPr/>
          <p:nvPr/>
        </p:nvSpPr>
        <p:spPr>
          <a:xfrm>
            <a:off x="467544" y="3717032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hu-HU" sz="2800" b="1" dirty="0" smtClean="0"/>
              <a:t>Nulla vezető </a:t>
            </a:r>
            <a:r>
              <a:rPr lang="hu-HU" sz="2800" dirty="0" smtClean="0"/>
              <a:t>jele N színe : kék</a:t>
            </a:r>
          </a:p>
          <a:p>
            <a:r>
              <a:rPr lang="hu-HU" sz="2800" dirty="0" smtClean="0"/>
              <a:t>     Csak üzemi áramot vezet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b="1" dirty="0" smtClean="0"/>
              <a:t> Fázisvezető</a:t>
            </a:r>
            <a:r>
              <a:rPr lang="hu-HU" sz="2800" dirty="0" smtClean="0"/>
              <a:t>(k) jele L1, L2, L3</a:t>
            </a:r>
          </a:p>
          <a:p>
            <a:r>
              <a:rPr lang="hu-HU" sz="2800" dirty="0" smtClean="0"/>
              <a:t>     színe:fekete, barna,stb.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hu-HU" sz="2800" dirty="0" smtClean="0"/>
              <a:t>Üzemi‐, és hibaáramot vezethet,</a:t>
            </a:r>
          </a:p>
          <a:p>
            <a:r>
              <a:rPr lang="hu-HU" sz="2800" dirty="0" smtClean="0"/>
              <a:t>      régi jelölése R, S, T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636056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-9871" y="2094827"/>
            <a:ext cx="4541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Nullával egyesített védővezető (TN-C rendszer)</a:t>
            </a:r>
            <a:endParaRPr lang="hu-H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6476"/>
            <a:ext cx="38195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4914264" y="2094827"/>
            <a:ext cx="3879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Elkülönített védővezető (TN-S rendszer)</a:t>
            </a:r>
            <a:endParaRPr lang="hu-H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271" y="323177"/>
            <a:ext cx="370522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églalap 3"/>
          <p:cNvSpPr/>
          <p:nvPr/>
        </p:nvSpPr>
        <p:spPr>
          <a:xfrm>
            <a:off x="129436" y="4647466"/>
            <a:ext cx="400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Egy darabig közös PE N (TN-C-S rendszer)</a:t>
            </a:r>
            <a:endParaRPr lang="hu-H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9" y="2613577"/>
            <a:ext cx="38957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4922191" y="4618002"/>
            <a:ext cx="3799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 smtClean="0"/>
              <a:t>Védőföldelés közvetlenül földelt rendszerben, (TT rendszer)</a:t>
            </a:r>
            <a:endParaRPr lang="hu-H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993" y="2634000"/>
            <a:ext cx="3695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églalap 5"/>
          <p:cNvSpPr/>
          <p:nvPr/>
        </p:nvSpPr>
        <p:spPr>
          <a:xfrm>
            <a:off x="4130468" y="5373216"/>
            <a:ext cx="4041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Védőföldelés közvetlenül nem földelt rendszerben (IT-rendszer)</a:t>
            </a:r>
          </a:p>
          <a:p>
            <a:endParaRPr lang="hu-HU" dirty="0"/>
          </a:p>
          <a:p>
            <a:r>
              <a:rPr lang="hu-HU" dirty="0" smtClean="0">
                <a:hlinkClick r:id="rId7"/>
              </a:rPr>
              <a:t>http://users.atw.hu/ketvillbt/epitoipari_portal_villamos_rendszerek.html</a:t>
            </a:r>
            <a:endParaRPr lang="hu-H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34" y="5157192"/>
            <a:ext cx="3770179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06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27584" y="260648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Áram‐védőkapcsolás ÁVK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467544" y="1268760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Az ÁVK nem külön érintésvédelmi mód, hanem a</a:t>
            </a:r>
          </a:p>
          <a:p>
            <a:r>
              <a:rPr lang="hu-HU" sz="2400" dirty="0" smtClean="0"/>
              <a:t>     védővezetős ÉV módok kikapcsoló szerve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 Érzékenysége: 10mA, 30mA, 100mA hibaáram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A kikapcsolható áramértéke a készülék egyik</a:t>
            </a:r>
          </a:p>
          <a:p>
            <a:r>
              <a:rPr lang="hu-HU" sz="2400" dirty="0" smtClean="0"/>
              <a:t>     jellemzője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Egy‐, és több fázisú kivitelű is lehet</a:t>
            </a: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043608" y="6354291"/>
            <a:ext cx="2112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Áram‐védőkapcsolás</a:t>
            </a:r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4005064"/>
            <a:ext cx="2723977" cy="2349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3684252"/>
            <a:ext cx="29908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7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26064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u="sng" dirty="0" smtClean="0"/>
              <a:t>Védővezető nélküli ÉV módok</a:t>
            </a:r>
            <a:endParaRPr lang="hu-HU" sz="2400" u="sng" dirty="0"/>
          </a:p>
        </p:txBody>
      </p:sp>
      <p:sp>
        <p:nvSpPr>
          <p:cNvPr id="3" name="Téglalap 2"/>
          <p:cNvSpPr/>
          <p:nvPr/>
        </p:nvSpPr>
        <p:spPr>
          <a:xfrm>
            <a:off x="360040" y="90872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ÉV törpefeszültség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Kettősszigetelés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Környezet elszigetelése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Földeletlen EPH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hu-HU" sz="2400" dirty="0" smtClean="0"/>
              <a:t>Védőelválasztás</a:t>
            </a: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4630206" y="260647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u="sng" dirty="0" smtClean="0"/>
              <a:t>Áram élettani hatásai</a:t>
            </a:r>
            <a:endParaRPr lang="hu-HU" sz="2400" u="sng" dirty="0"/>
          </a:p>
        </p:txBody>
      </p:sp>
      <p:sp>
        <p:nvSpPr>
          <p:cNvPr id="5" name="Téglalap 4"/>
          <p:cNvSpPr/>
          <p:nvPr/>
        </p:nvSpPr>
        <p:spPr>
          <a:xfrm>
            <a:off x="4324426" y="916209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dirty="0" smtClean="0">
                <a:solidFill>
                  <a:srgbClr val="FF0000"/>
                </a:solidFill>
              </a:rPr>
              <a:t>Áramerősség</a:t>
            </a:r>
            <a:r>
              <a:rPr lang="hu-HU" sz="2400" dirty="0" smtClean="0"/>
              <a:t> 1mA érzékelési küszöb,</a:t>
            </a:r>
          </a:p>
          <a:p>
            <a:r>
              <a:rPr lang="hu-HU" sz="2400" dirty="0" smtClean="0"/>
              <a:t>15mA elengedési küszöb,</a:t>
            </a:r>
          </a:p>
          <a:p>
            <a:r>
              <a:rPr lang="hu-HU" sz="2400" dirty="0" smtClean="0"/>
              <a:t>20mA légzési zavarok,szívműködésre hatással</a:t>
            </a:r>
          </a:p>
          <a:p>
            <a:r>
              <a:rPr lang="hu-HU" sz="2400" dirty="0" smtClean="0"/>
              <a:t>lehet</a:t>
            </a:r>
          </a:p>
          <a:p>
            <a:r>
              <a:rPr lang="hu-HU" sz="2400" dirty="0" smtClean="0">
                <a:solidFill>
                  <a:srgbClr val="FF0000"/>
                </a:solidFill>
              </a:rPr>
              <a:t>Behatásideje</a:t>
            </a:r>
          </a:p>
          <a:p>
            <a:r>
              <a:rPr lang="hu-HU" sz="2400" dirty="0" smtClean="0"/>
              <a:t>a szív periódusa 60 – 120 / perc</a:t>
            </a:r>
          </a:p>
          <a:p>
            <a:r>
              <a:rPr lang="hu-HU" sz="2400" dirty="0" smtClean="0"/>
              <a:t>50Hz: 50/mp = 3000 / perc !!</a:t>
            </a:r>
            <a:endParaRPr lang="hu-HU" sz="2400" dirty="0"/>
          </a:p>
        </p:txBody>
      </p:sp>
      <p:sp>
        <p:nvSpPr>
          <p:cNvPr id="6" name="Téglalap 5"/>
          <p:cNvSpPr/>
          <p:nvPr/>
        </p:nvSpPr>
        <p:spPr>
          <a:xfrm>
            <a:off x="4291882" y="422108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dirty="0" smtClean="0">
                <a:solidFill>
                  <a:srgbClr val="FF0000"/>
                </a:solidFill>
              </a:rPr>
              <a:t>Áramútja a testen</a:t>
            </a:r>
          </a:p>
          <a:p>
            <a:r>
              <a:rPr lang="hu-HU" sz="2400" dirty="0" smtClean="0"/>
              <a:t>Életfontosságú szerven átfolyó áram</a:t>
            </a:r>
          </a:p>
          <a:p>
            <a:r>
              <a:rPr lang="hu-HU" sz="2400" dirty="0" smtClean="0"/>
              <a:t>Veszélyes lehet</a:t>
            </a:r>
          </a:p>
          <a:p>
            <a:r>
              <a:rPr lang="hu-HU" sz="2400" dirty="0" smtClean="0">
                <a:solidFill>
                  <a:srgbClr val="FF0000"/>
                </a:solidFill>
              </a:rPr>
              <a:t>Frekvencia</a:t>
            </a:r>
          </a:p>
          <a:p>
            <a:r>
              <a:rPr lang="hu-HU" sz="2400" dirty="0" smtClean="0"/>
              <a:t>AC ( 50Hz) veszélyesebb általában,</a:t>
            </a:r>
          </a:p>
          <a:p>
            <a:r>
              <a:rPr lang="hu-HU" sz="2400" dirty="0" smtClean="0"/>
              <a:t>mint a DC egyenfeszültség</a:t>
            </a:r>
            <a:endParaRPr lang="hu-H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045135"/>
            <a:ext cx="1601765" cy="119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45135"/>
            <a:ext cx="1634288" cy="138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1933"/>
            <a:ext cx="3070605" cy="101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59" y="5559916"/>
            <a:ext cx="1678386" cy="116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69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755576" y="242088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4800" i="1" u="sng" dirty="0" smtClean="0"/>
              <a:t>Köszönöm a figyelmet!</a:t>
            </a:r>
            <a:endParaRPr lang="hu-HU" sz="4800" i="1" u="sng" dirty="0"/>
          </a:p>
        </p:txBody>
      </p:sp>
    </p:spTree>
    <p:extLst>
      <p:ext uri="{BB962C8B-B14F-4D97-AF65-F5344CB8AC3E}">
        <p14:creationId xmlns:p14="http://schemas.microsoft.com/office/powerpoint/2010/main" val="152141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320</Words>
  <Application>Microsoft Office PowerPoint</Application>
  <PresentationFormat>Diavetítés a képernyőre (4:3 oldalarány)</PresentationFormat>
  <Paragraphs>71</Paragraphs>
  <Slides>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 Érintésvédelem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Érintésvédelem</dc:title>
  <dc:creator>Csík Zoltán</dc:creator>
  <cp:lastModifiedBy>Csík Zoltán</cp:lastModifiedBy>
  <cp:revision>12</cp:revision>
  <dcterms:created xsi:type="dcterms:W3CDTF">2013-04-12T10:04:57Z</dcterms:created>
  <dcterms:modified xsi:type="dcterms:W3CDTF">2013-04-12T11:58:14Z</dcterms:modified>
</cp:coreProperties>
</file>