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F68FE-C387-4A94-A1FC-2A422A02B571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AD45C2-4CE9-41F4-A231-51D487360BAE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90134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AD45C2-4CE9-41F4-A231-51D487360BAE}" type="slidenum">
              <a:rPr lang="hu-HU" smtClean="0"/>
              <a:t>10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75123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578-779C-436A-844B-1F7789DC888A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A00C-321B-4A3F-A73A-9FC6E1962A59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4000">
        <p14:shred/>
      </p:transition>
    </mc:Choice>
    <mc:Fallback xmlns="">
      <p:transition spd="slow" advTm="4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578-779C-436A-844B-1F7789DC888A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A00C-321B-4A3F-A73A-9FC6E1962A59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4000">
        <p14:shred/>
      </p:transition>
    </mc:Choice>
    <mc:Fallback xmlns="">
      <p:transition spd="slow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578-779C-436A-844B-1F7789DC888A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A00C-321B-4A3F-A73A-9FC6E1962A59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4000">
        <p14:shred/>
      </p:transition>
    </mc:Choice>
    <mc:Fallback xmlns="">
      <p:transition spd="slow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578-779C-436A-844B-1F7789DC888A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A00C-321B-4A3F-A73A-9FC6E1962A59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4000">
        <p14:shred/>
      </p:transition>
    </mc:Choice>
    <mc:Fallback xmlns="">
      <p:transition spd="slow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 anchor="t"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578-779C-436A-844B-1F7789DC888A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A00C-321B-4A3F-A73A-9FC6E1962A59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4000">
        <p14:shred/>
      </p:transition>
    </mc:Choice>
    <mc:Fallback xmlns="">
      <p:transition spd="slow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578-779C-436A-844B-1F7789DC888A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A00C-321B-4A3F-A73A-9FC6E1962A59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4000">
        <p14:shred/>
      </p:transition>
    </mc:Choice>
    <mc:Fallback xmlns="">
      <p:transition spd="slow" advTm="4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 anchor="b"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578-779C-436A-844B-1F7789DC888A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A00C-321B-4A3F-A73A-9FC6E1962A59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4000">
        <p14:shred/>
      </p:transition>
    </mc:Choice>
    <mc:Fallback xmlns="">
      <p:transition spd="slow" advTm="4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 tIns="9144" bIns="9144" anchor="b"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578-779C-436A-844B-1F7789DC888A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A00C-321B-4A3F-A73A-9FC6E1962A59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4000">
        <p14:shred/>
      </p:transition>
    </mc:Choice>
    <mc:Fallback xmlns="">
      <p:transition spd="slow" advTm="4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578-779C-436A-844B-1F7789DC888A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A00C-321B-4A3F-A73A-9FC6E1962A59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4000">
        <p14:shred/>
      </p:transition>
    </mc:Choice>
    <mc:Fallback xmlns="">
      <p:transition spd="slow" advTm="4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 anchor="b"/>
          <a:lstStyle>
            <a:lvl1pPr algn="l">
              <a:buNone/>
              <a:defRPr sz="50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t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578-779C-436A-844B-1F7789DC888A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2A00C-321B-4A3F-A73A-9FC6E1962A59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4000">
        <p14:shred/>
      </p:transition>
    </mc:Choice>
    <mc:Fallback xmlns="">
      <p:transition spd="slow" advTm="4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 anchor="b"/>
          <a:lstStyle>
            <a:lvl1pPr algn="r">
              <a:buNone/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hu-HU" dirty="0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 anchor="t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578-779C-436A-844B-1F7789DC888A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533400" cy="365125"/>
          </a:xfrm>
        </p:spPr>
        <p:txBody>
          <a:bodyPr/>
          <a:lstStyle/>
          <a:p>
            <a:fld id="{A562A00C-321B-4A3F-A73A-9FC6E1962A59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4000">
        <p14:shred/>
      </p:transition>
    </mc:Choice>
    <mc:Fallback xmlns="">
      <p:transition spd="slow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2179637"/>
            <a:ext cx="8229600" cy="4114800"/>
          </a:xfrm>
          <a:prstGeom prst="rect">
            <a:avLst/>
          </a:prstGeom>
        </p:spPr>
        <p:txBody>
          <a:bodyPr vert="horz" lIns="9144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50C9578-779C-436A-844B-1F7789DC888A}" type="datetimeFigureOut">
              <a:rPr lang="hu-HU" smtClean="0"/>
              <a:t>2011.11.02.</a:t>
            </a:fld>
            <a:endParaRPr lang="hu-HU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>
              <a:defRPr sz="1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562A00C-321B-4A3F-A73A-9FC6E1962A59}" type="slidenum">
              <a:rPr lang="hu-HU" smtClean="0"/>
              <a:t>‹#›</a:t>
            </a:fld>
            <a:endParaRPr lang="hu-H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3000" advTm="4000">
        <p14:shred/>
      </p:transition>
    </mc:Choice>
    <mc:Fallback xmlns="">
      <p:transition spd="slow" advTm="4000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chemeClr val="tx2">
              <a:tint val="100000"/>
              <a:satMod val="250000"/>
            </a:schemeClr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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30936" indent="-27432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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23544" indent="-274320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22860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pn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jpe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dialcomp.hu/uploads/ipari_elektronika/benedict/k3.jp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lcomp.hu/uploads/ipari_elektronika/benedict/m4.jpg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Kapcsolók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pPr algn="just"/>
            <a:r>
              <a:rPr lang="hu-HU" dirty="0">
                <a:latin typeface="Arial" pitchFamily="34" charset="0"/>
                <a:cs typeface="Arial" pitchFamily="34" charset="0"/>
              </a:rPr>
              <a:t>Készítő: Csík Zoltán</a:t>
            </a:r>
          </a:p>
          <a:p>
            <a:pPr algn="just"/>
            <a:r>
              <a:rPr lang="hu-HU" dirty="0">
                <a:latin typeface="Arial" pitchFamily="34" charset="0"/>
                <a:cs typeface="Arial" pitchFamily="34" charset="0"/>
              </a:rPr>
              <a:t>Dátum:Dunaújváros.2011.09.20</a:t>
            </a:r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7614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564">
        <p14:shred pattern="rectangle"/>
      </p:transition>
    </mc:Choice>
    <mc:Fallback xmlns="">
      <p:transition spd="slow" advTm="556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19" y="-36965"/>
            <a:ext cx="8534400" cy="1080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12776"/>
            <a:ext cx="2066925" cy="22193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églalap 3"/>
          <p:cNvSpPr/>
          <p:nvPr/>
        </p:nvSpPr>
        <p:spPr>
          <a:xfrm>
            <a:off x="254564" y="1043444"/>
            <a:ext cx="1701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>
                <a:solidFill>
                  <a:srgbClr val="FFFF00"/>
                </a:solidFill>
              </a:rPr>
              <a:t>Higanykapcsoló</a:t>
            </a: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413385"/>
            <a:ext cx="4571206" cy="5347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églalap 5"/>
          <p:cNvSpPr/>
          <p:nvPr/>
        </p:nvSpPr>
        <p:spPr>
          <a:xfrm>
            <a:off x="3674066" y="1044444"/>
            <a:ext cx="12859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>
                <a:solidFill>
                  <a:srgbClr val="FFFF00"/>
                </a:solidFill>
              </a:rPr>
              <a:t>REED</a:t>
            </a:r>
            <a:r>
              <a:rPr lang="hu-HU" dirty="0"/>
              <a:t> </a:t>
            </a:r>
            <a:r>
              <a:rPr lang="hu-HU" dirty="0">
                <a:solidFill>
                  <a:srgbClr val="FFFF00"/>
                </a:solidFill>
              </a:rPr>
              <a:t>RELÉ</a:t>
            </a:r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001" y="2431951"/>
            <a:ext cx="2133600" cy="12001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églalap 6"/>
          <p:cNvSpPr/>
          <p:nvPr/>
        </p:nvSpPr>
        <p:spPr>
          <a:xfrm>
            <a:off x="2705974" y="2041239"/>
            <a:ext cx="17796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>
                <a:solidFill>
                  <a:srgbClr val="FFFF00"/>
                </a:solidFill>
              </a:rPr>
              <a:t>nyomáskapcsoló</a:t>
            </a:r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224" y="2465391"/>
            <a:ext cx="2266950" cy="12001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églalap 7"/>
          <p:cNvSpPr/>
          <p:nvPr/>
        </p:nvSpPr>
        <p:spPr>
          <a:xfrm>
            <a:off x="4896699" y="2041239"/>
            <a:ext cx="2049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>
                <a:solidFill>
                  <a:srgbClr val="FFFF00"/>
                </a:solidFill>
              </a:rPr>
              <a:t>indukciós</a:t>
            </a:r>
            <a:r>
              <a:rPr lang="hu-HU" dirty="0"/>
              <a:t> </a:t>
            </a:r>
            <a:r>
              <a:rPr lang="hu-HU" dirty="0">
                <a:solidFill>
                  <a:srgbClr val="FFFF00"/>
                </a:solidFill>
              </a:rPr>
              <a:t>érzékelők</a:t>
            </a:r>
          </a:p>
        </p:txBody>
      </p:sp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412776"/>
            <a:ext cx="1676400" cy="22193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églalap 8"/>
          <p:cNvSpPr/>
          <p:nvPr/>
        </p:nvSpPr>
        <p:spPr>
          <a:xfrm>
            <a:off x="7333591" y="1044444"/>
            <a:ext cx="15283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>
                <a:solidFill>
                  <a:srgbClr val="FFFF00"/>
                </a:solidFill>
              </a:rPr>
              <a:t>fényérzékelők</a:t>
            </a:r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19" y="4149080"/>
            <a:ext cx="2476500" cy="18478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églalap 9"/>
          <p:cNvSpPr/>
          <p:nvPr/>
        </p:nvSpPr>
        <p:spPr>
          <a:xfrm>
            <a:off x="298311" y="3769253"/>
            <a:ext cx="2115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 </a:t>
            </a:r>
            <a:r>
              <a:rPr lang="hu-HU" dirty="0">
                <a:solidFill>
                  <a:srgbClr val="FFFF00"/>
                </a:solidFill>
              </a:rPr>
              <a:t>füst</a:t>
            </a:r>
            <a:r>
              <a:rPr lang="hu-HU" dirty="0"/>
              <a:t> </a:t>
            </a:r>
            <a:r>
              <a:rPr lang="hu-HU" dirty="0">
                <a:solidFill>
                  <a:srgbClr val="FFFF00"/>
                </a:solidFill>
              </a:rPr>
              <a:t>és</a:t>
            </a:r>
            <a:r>
              <a:rPr lang="hu-HU" dirty="0"/>
              <a:t> </a:t>
            </a:r>
            <a:r>
              <a:rPr lang="hu-HU" dirty="0" smtClean="0">
                <a:solidFill>
                  <a:srgbClr val="FFFF00"/>
                </a:solidFill>
              </a:rPr>
              <a:t>hő</a:t>
            </a:r>
            <a:r>
              <a:rPr lang="hu-HU" dirty="0" smtClean="0"/>
              <a:t> </a:t>
            </a:r>
            <a:r>
              <a:rPr lang="hu-HU" dirty="0" smtClean="0">
                <a:solidFill>
                  <a:srgbClr val="FFFF00"/>
                </a:solidFill>
              </a:rPr>
              <a:t>érzékelők</a:t>
            </a:r>
            <a:endParaRPr lang="hu-HU" dirty="0">
              <a:solidFill>
                <a:srgbClr val="FFFF00"/>
              </a:solidFill>
            </a:endParaRPr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7005" y="4149080"/>
            <a:ext cx="2305050" cy="18478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églalap 10"/>
          <p:cNvSpPr/>
          <p:nvPr/>
        </p:nvSpPr>
        <p:spPr>
          <a:xfrm>
            <a:off x="3012496" y="3801911"/>
            <a:ext cx="2369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>
                <a:solidFill>
                  <a:srgbClr val="FFFF00"/>
                </a:solidFill>
              </a:rPr>
              <a:t>teljesítmény</a:t>
            </a:r>
            <a:r>
              <a:rPr lang="hu-HU" dirty="0"/>
              <a:t> </a:t>
            </a:r>
            <a:r>
              <a:rPr lang="hu-HU" dirty="0">
                <a:solidFill>
                  <a:srgbClr val="FFFF00"/>
                </a:solidFill>
              </a:rPr>
              <a:t>kapcsolók</a:t>
            </a:r>
          </a:p>
        </p:txBody>
      </p:sp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699" y="4138584"/>
            <a:ext cx="2201805" cy="18583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églalap 11"/>
          <p:cNvSpPr/>
          <p:nvPr/>
        </p:nvSpPr>
        <p:spPr>
          <a:xfrm>
            <a:off x="5855242" y="3780139"/>
            <a:ext cx="2276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>
                <a:solidFill>
                  <a:srgbClr val="FFFF00"/>
                </a:solidFill>
              </a:rPr>
              <a:t>véghelyzet</a:t>
            </a:r>
            <a:r>
              <a:rPr lang="hu-HU" dirty="0"/>
              <a:t>  </a:t>
            </a:r>
            <a:r>
              <a:rPr lang="hu-HU" dirty="0">
                <a:solidFill>
                  <a:srgbClr val="FFFF00"/>
                </a:solidFill>
              </a:rPr>
              <a:t>kapcsolók</a:t>
            </a:r>
          </a:p>
        </p:txBody>
      </p:sp>
    </p:spTree>
    <p:extLst>
      <p:ext uri="{BB962C8B-B14F-4D97-AF65-F5344CB8AC3E}">
        <p14:creationId xmlns:p14="http://schemas.microsoft.com/office/powerpoint/2010/main" val="536085575"/>
      </p:ext>
    </p:extLst>
  </p:cSld>
  <p:clrMapOvr>
    <a:masterClrMapping/>
  </p:clrMapOvr>
  <p:transition spd="slow" advClick="0" advTm="10000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0772" y="1772817"/>
            <a:ext cx="4526655" cy="36724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églalap 1"/>
          <p:cNvSpPr/>
          <p:nvPr/>
        </p:nvSpPr>
        <p:spPr>
          <a:xfrm>
            <a:off x="2385752" y="688706"/>
            <a:ext cx="38566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3600" b="1" dirty="0">
                <a:solidFill>
                  <a:srgbClr val="FFFF00"/>
                </a:solidFill>
              </a:rPr>
              <a:t>Terheléskapcsolók</a:t>
            </a:r>
            <a:endParaRPr lang="hu-HU" sz="3600" dirty="0">
              <a:solidFill>
                <a:srgbClr val="FFFF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44824"/>
            <a:ext cx="942975" cy="952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109342"/>
            <a:ext cx="938783" cy="9387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4227" y="5661248"/>
            <a:ext cx="2355947" cy="10786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 descr="http://t3.gstatic.com/images?q=tbn:ANd9GcQNbH5QZK4oQNUdLhYmR6S0kNx-Fxcn9Zr-Xjg4ioMoxPMmdRIM-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585692"/>
            <a:ext cx="1326518" cy="21511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http://t0.gstatic.com/images?q=tbn:ANd9GcTcP7LWLaWGUE8HTK7bjsjnefi9cVcEWSyUMUywXoGGOdjMriuWV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772817"/>
            <a:ext cx="1943100" cy="19431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http://images.industrial.omron.hu/IAB/Products/Control%20Components/Temperature%20Controllers/Basic%20Temperature%20Controllers/E5L/images/E5L-C400x400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437112"/>
            <a:ext cx="1985998" cy="2264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 descr="http://t2.gstatic.com/images?q=tbn:ANd9GcS3e1xiMmTqTk6NBVJoGm_1QFERtCmtA1Q1O_ueGya7SOf8zDkxOw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661247"/>
            <a:ext cx="1717395" cy="10786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5058346"/>
      </p:ext>
    </p:extLst>
  </p:cSld>
  <p:clrMapOvr>
    <a:masterClrMapping/>
  </p:clrMapOvr>
  <p:transition spd="slow" advClick="0" advTm="10000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20553" y="188640"/>
            <a:ext cx="864096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>
                <a:latin typeface="Arial" pitchFamily="34" charset="0"/>
                <a:cs typeface="Arial" pitchFamily="34" charset="0"/>
              </a:rPr>
              <a:t>A terheléskapcsoló olyan kapcsolókészülék, amely terhelés alatti be- és </a:t>
            </a:r>
            <a:r>
              <a:rPr lang="hu-HU" sz="2000" dirty="0">
                <a:latin typeface="Agency FB" pitchFamily="34" charset="0"/>
                <a:cs typeface="Arial" pitchFamily="34" charset="0"/>
              </a:rPr>
              <a:t>kikapcsolásra</a:t>
            </a:r>
            <a:r>
              <a:rPr lang="hu-HU" sz="2000" dirty="0">
                <a:latin typeface="Arial" pitchFamily="34" charset="0"/>
                <a:cs typeface="Arial" pitchFamily="34" charset="0"/>
              </a:rPr>
              <a:t>, valamint leválasztásra alkalmas. Jellemzője, hogy a kapcsolást minden esetben egy belső kapcsolómű végzi, ezáltal biztosított a felhasználótól független kapcsolási sebesség. Ez a tulajdonság szükséges a magas terhelési áram megszakításához, illetve a kapcsolókészülék üzembiztos, hosszú élettartamú alkalmazhatóságához. Kialakítása révén mind a ki-, mind a bekapcsolást gyorsan végzi, így a zárlatra való esetleges rákapcsolást is elviseli. A különböző alkalmazásoknak megfelelően biztosító nélküli és biztosítós kivitel áll rendelkezésre.</a:t>
            </a:r>
          </a:p>
          <a:p>
            <a:r>
              <a:rPr lang="hu-HU" sz="2000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hu-HU" sz="2000" dirty="0">
                <a:latin typeface="Arial" pitchFamily="34" charset="0"/>
                <a:cs typeface="Arial" pitchFamily="34" charset="0"/>
              </a:rPr>
              <a:t>Az ilyen jellegű készülékek fent leírt működési módját a beépített kapcsolómű alkalmazása mellett az érintkezők egyedi felépítése támogatja. A megfelelő működés érdekében gyakran találkozunk a terheléskapcsolókban öntisztító, kettős megszakítású érintkezőkkel, amelyek a hosszú élettartam biztosítása mellett a biztosítós változatokban a behelyezett biztosítóbetétek mindkét csatlakozási pontjának feszültségmentes állapotát teszik lehetővé a kapcsoló kikapcsolt helyzetében. A biztosítós kivitel további előnye, hogy a terheléskapcsoló és a biztosító egybeépítésével jelentős helymegtakarítás érhető el.</a:t>
            </a:r>
          </a:p>
          <a:p>
            <a:r>
              <a:rPr lang="hu-HU" sz="2000" dirty="0">
                <a:latin typeface="Arial Rounded MT Bold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27348376"/>
      </p:ext>
    </p:extLst>
  </p:cSld>
  <p:clrMapOvr>
    <a:masterClrMapping/>
  </p:clrMapOvr>
  <p:transition spd="slow" advClick="0" advTm="30000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07504" y="116632"/>
            <a:ext cx="8928992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>
                <a:latin typeface="Arial Rounded MT Bold" pitchFamily="34" charset="0"/>
              </a:rPr>
              <a:t>Természetesen a műszaki élet számos területén találkozhatunk a terheléskapcsolók kombinációiból kialakított hálózati átkapcsolókkal is. </a:t>
            </a:r>
            <a:r>
              <a:rPr lang="hu-HU" sz="2000" dirty="0">
                <a:latin typeface="Agency FB" pitchFamily="34" charset="0"/>
                <a:cs typeface="Arial" pitchFamily="34" charset="0"/>
              </a:rPr>
              <a:t>Mivel</a:t>
            </a:r>
            <a:r>
              <a:rPr lang="hu-HU" sz="2000" dirty="0">
                <a:latin typeface="Arial Rounded MT Bold" pitchFamily="34" charset="0"/>
              </a:rPr>
              <a:t> terheléskapcsolókból épülnek fel, így azok valamennyi előnyével rendelkeznek, amellett, hogy rendkívül kis helyigénnyel képesek átkapcsolási feladatokat ellátni. Ezt a tulajdonságot támogatja továbbá az, hogy néhány gyártó ugyanazon átkapcsolási feladatra többféle fizikai felépítésű készülékcsoportot is kínál, például a részegységek egymás alá, egymás mellé vagy egymás mögé történő rögzítésével. </a:t>
            </a:r>
            <a:br>
              <a:rPr lang="hu-HU" sz="2000" dirty="0">
                <a:latin typeface="Arial Rounded MT Bold" pitchFamily="34" charset="0"/>
              </a:rPr>
            </a:br>
            <a:r>
              <a:rPr lang="hu-HU" sz="2000" dirty="0">
                <a:latin typeface="Arial Rounded MT Bold" pitchFamily="34" charset="0"/>
              </a:rPr>
              <a:t>A 3-pólusú kivitel mellett kapcsolt nulla-vezetővel szerelt változat is elérhető. A hagyományos kapcsoló-kialakításnál fontos, hogy a nulla kapcsolása speciális legyen, így a bekapcsolási folyamatban először a nullához tartozó érintkezők záródjanak, míg kikapcsolás esetén a fázisokhoz tartozó érintkezők után történjen meg a nulla bontása. Bizonyos felhasználási területeken alkalmaznak 4-pólusú terheléskapcsolók kombinációjából kialakított átkapcsolókat, példaként lehet hivatkozni a szünetmentes tápegységek külső kerülő bypass kapcsolójára. Igény esetén 6-, illetve 8-pólusú kialakítás rendelésére is van lehetőség.</a:t>
            </a:r>
            <a:br>
              <a:rPr lang="hu-HU" sz="2000" dirty="0">
                <a:latin typeface="Arial Rounded MT Bold" pitchFamily="34" charset="0"/>
              </a:rPr>
            </a:br>
            <a:r>
              <a:rPr lang="hu-HU" sz="2000" dirty="0">
                <a:latin typeface="Arial Rounded MT Bold" pitchFamily="34" charset="0"/>
              </a:rPr>
              <a:t>Az érintkezők állapota nemcsak a kezelő számára kialakított kapcsolókar helyzetéből látható, hanem az álló és mozgó érintkezők pozíciója a külön erre a célra kialakított érintkező ablakon át is jól kivehető.</a:t>
            </a:r>
          </a:p>
          <a:p>
            <a:r>
              <a:rPr lang="hu-HU" sz="2000" dirty="0">
                <a:latin typeface="Arial Rounded MT Bold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62099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 advTm="30000">
        <p14:glitter pattern="hexagon"/>
      </p:transition>
    </mc:Choice>
    <mc:Fallback xmlns="">
      <p:transition spd="slow" advClick="0" advTm="3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0" y="116632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>
                <a:latin typeface="Arial" pitchFamily="34" charset="0"/>
                <a:cs typeface="Arial" pitchFamily="34" charset="0"/>
              </a:rPr>
              <a:t>Az egyszerű és robusztus felépítés, valamint a széleskörű felhasználhatóság érdekében ezek a készülékek tág környezeti hőmérséklettartományban képesek üzemelni, hisz nem ritka a -20 °C+40 °C megengedett tartomány sem. A kezelői biztonság szempontja is igen fontos az ilyen nagyáramú kapcsolók esetén. Számos változatuk rendelkezik ajtókuplungos hajtással, amelyek jellemzően kétféle felépítésben választhatók: az egyszerűbb kialakítás esetén az ajtó nyitása mind be-, mind kikapcsolt állapotában lehetséges, míg rendelkezésre áll egy magasabb biztonsági szintet nyújtó változat is, amely a készülék bekapcsolt állapotában reteszeli az ajtónyitást. Ennek segítségével csak a kapcsoló kikapcsolt állapotában lehetséges a kapcsolószekrény ajtajának nyitása. Ezen ajtókuplungos hajtások igen magas védettséggel rendelkeznek, mely lehetővé teszi a készülék kapcsolószekrénybe való beépítésével, és az IP65 védettségű, kettős szigetelésű ajtókuplungos hajtás alkalmazásával a komplett berendezés magas szintű védettségének kialakítását. A felhasználó biztonságának további növelése érdekében egyes készülékek lehetőséget biztosítanak a hajtások lakatolására is.</a:t>
            </a:r>
            <a:br>
              <a:rPr lang="hu-HU" sz="2000" dirty="0">
                <a:latin typeface="Arial" pitchFamily="34" charset="0"/>
                <a:cs typeface="Arial" pitchFamily="34" charset="0"/>
              </a:rPr>
            </a:br>
            <a:r>
              <a:rPr lang="hu-HU" sz="2000" dirty="0">
                <a:latin typeface="Arial" pitchFamily="34" charset="0"/>
                <a:cs typeface="Arial" pitchFamily="34" charset="0"/>
              </a:rPr>
              <a:t>A kapcsolókat egyszerű felépítés jellemzi, számos kiegészítővel bővíthetők, melyek közül jó néhányat már érintettünk. Érdemes azonban kitérni a motoros hajtású változatokra, továbbá a legkorszerűbb épületekben megkövetelt felügyeleti rendszerbe való integrálásra, amelyeket a készülékre kiegészítőként ráépíthető </a:t>
            </a:r>
          </a:p>
        </p:txBody>
      </p:sp>
    </p:spTree>
    <p:extLst>
      <p:ext uri="{BB962C8B-B14F-4D97-AF65-F5344CB8AC3E}">
        <p14:creationId xmlns:p14="http://schemas.microsoft.com/office/powerpoint/2010/main" val="3556814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30000">
        <p14:flip dir="r"/>
      </p:transition>
    </mc:Choice>
    <mc:Fallback xmlns="">
      <p:transition spd="slow" advClick="0" advTm="3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51520" y="548680"/>
            <a:ext cx="871296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>
                <a:latin typeface="Arial" pitchFamily="34" charset="0"/>
                <a:cs typeface="Arial" pitchFamily="34" charset="0"/>
              </a:rPr>
              <a:t>segédérintkező-csoportok tesznek lehetővé. Itt olyan speciális változatot is találhatunk, mint az előresiető segédérintkező. A különböző funkciókat támogató kiegészítőkön kívül a biztonságot növelő tartozékok is rendelkezésre állnak, például a bekötési pontok vagy a biztosító betétek fölé építhető takarófedelek. </a:t>
            </a:r>
            <a:br>
              <a:rPr lang="hu-HU" sz="2000" dirty="0">
                <a:latin typeface="Arial" pitchFamily="34" charset="0"/>
                <a:cs typeface="Arial" pitchFamily="34" charset="0"/>
              </a:rPr>
            </a:br>
            <a:r>
              <a:rPr lang="hu-HU" sz="2000" dirty="0">
                <a:latin typeface="Arial" pitchFamily="34" charset="0"/>
                <a:cs typeface="Arial" pitchFamily="34" charset="0"/>
              </a:rPr>
              <a:t>Mivel a terheléskapcsolók 16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A-túl </a:t>
            </a:r>
            <a:r>
              <a:rPr lang="hu-HU" sz="2000" dirty="0">
                <a:latin typeface="Arial" pitchFamily="34" charset="0"/>
                <a:cs typeface="Arial" pitchFamily="34" charset="0"/>
              </a:rPr>
              <a:t>akár több 1000 A-ig terjedő tartományban használatosak, a gyártók jellemzően a szerelőlapra szerelhető kivitelt támogatják, de érdemes kiemelni, hogy kis névleges áramok esetén (16-32 A) gyakran találkozhatunk </a:t>
            </a:r>
            <a:r>
              <a:rPr lang="hu-HU" sz="2000" dirty="0" smtClean="0">
                <a:latin typeface="Arial" pitchFamily="34" charset="0"/>
                <a:cs typeface="Arial" pitchFamily="34" charset="0"/>
              </a:rPr>
              <a:t>DI N-sínre </a:t>
            </a:r>
            <a:r>
              <a:rPr lang="hu-HU" sz="2000" dirty="0">
                <a:latin typeface="Arial" pitchFamily="34" charset="0"/>
                <a:cs typeface="Arial" pitchFamily="34" charset="0"/>
              </a:rPr>
              <a:t>rögzíthető változatokkal is. </a:t>
            </a:r>
            <a:br>
              <a:rPr lang="hu-HU" sz="2000" dirty="0">
                <a:latin typeface="Arial" pitchFamily="34" charset="0"/>
                <a:cs typeface="Arial" pitchFamily="34" charset="0"/>
              </a:rPr>
            </a:br>
            <a:r>
              <a:rPr lang="hu-HU" sz="2000" dirty="0">
                <a:latin typeface="Arial" pitchFamily="34" charset="0"/>
                <a:cs typeface="Arial" pitchFamily="34" charset="0"/>
              </a:rPr>
              <a:t>A terheléskapcsolók széleskörű elterjedését elősegítette az is, hogy gazdaságosabb megoldást nyújtanak, mint ha ugyanezekben az alkalmazási körökben például kompakt megszakítókat alkalmaznánk. Tehát azokon a helyeken, ahol nincs szükség a megszakítók által biztosított feladatokra, ott használhatunk terheléskapcsolót, akár a védelemmel kiegészített változatát, a biztosítós terheléskapcsolót is.</a:t>
            </a:r>
          </a:p>
        </p:txBody>
      </p:sp>
    </p:spTree>
    <p:extLst>
      <p:ext uri="{BB962C8B-B14F-4D97-AF65-F5344CB8AC3E}">
        <p14:creationId xmlns:p14="http://schemas.microsoft.com/office/powerpoint/2010/main" val="953044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30000">
        <p14:doors dir="vert"/>
      </p:transition>
    </mc:Choice>
    <mc:Fallback xmlns="">
      <p:transition spd="slow" advClick="0" advTm="3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dirty="0" smtClean="0"/>
              <a:t>Köszönöm a figyelmet </a:t>
            </a:r>
            <a:br>
              <a:rPr lang="hu-HU" dirty="0" smtClean="0"/>
            </a:br>
            <a:r>
              <a:rPr lang="hu-HU" dirty="0" smtClean="0"/>
              <a:t>Viszontlátásra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r>
              <a:rPr lang="hu-HU" dirty="0"/>
              <a:t>Csík Zoltán</a:t>
            </a:r>
          </a:p>
          <a:p>
            <a:r>
              <a:rPr lang="hu-HU" dirty="0"/>
              <a:t>Mobil: 06305375989</a:t>
            </a:r>
          </a:p>
          <a:p>
            <a:r>
              <a:rPr lang="hu-HU" dirty="0"/>
              <a:t>email:csicsi1968@gmail.com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18156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 advTm="10000">
        <p14:prism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idx="4294967295"/>
          </p:nvPr>
        </p:nvSpPr>
        <p:spPr>
          <a:xfrm>
            <a:off x="1309688" y="512763"/>
            <a:ext cx="7834312" cy="1044575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/>
              <a:t>Építő iparban alkalmazott kapcsolók</a:t>
            </a:r>
            <a:endParaRPr lang="hu-HU" dirty="0"/>
          </a:p>
        </p:txBody>
      </p:sp>
      <p:sp>
        <p:nvSpPr>
          <p:cNvPr id="14" name="Téglalap 13"/>
          <p:cNvSpPr/>
          <p:nvPr/>
        </p:nvSpPr>
        <p:spPr>
          <a:xfrm>
            <a:off x="77348" y="1708448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b="1" i="0" u="none" strike="noStrike" baseline="0" dirty="0" smtClean="0">
                <a:solidFill>
                  <a:srgbClr val="FFFF00"/>
                </a:solidFill>
                <a:latin typeface="Times New Roman"/>
              </a:rPr>
              <a:t>Egypólusú, egysarkú, egyáramkörös, 101 -es kapcsoló: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b="0" i="0" u="none" strike="noStrike" baseline="0" dirty="0" smtClean="0">
                <a:latin typeface="Times New Roman"/>
              </a:rPr>
              <a:t>Egy fogyasztó (pl.lámpatest) egy helyről történő kapcsolására alkalmas.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b="0" i="0" u="none" strike="noStrike" baseline="0" dirty="0" smtClean="0">
                <a:latin typeface="Times New Roman"/>
              </a:rPr>
              <a:t>Elhelyezése: beltér, kivéve vizes, nedves helyiségek</a:t>
            </a:r>
            <a:endParaRPr lang="hu-HU" sz="1400" b="0" i="0" u="none" strike="noStrike" baseline="0" dirty="0" smtClean="0">
              <a:latin typeface="Times New Roman"/>
            </a:endParaRPr>
          </a:p>
        </p:txBody>
      </p:sp>
      <p:sp>
        <p:nvSpPr>
          <p:cNvPr id="15" name="Téglalap 14"/>
          <p:cNvSpPr/>
          <p:nvPr/>
        </p:nvSpPr>
        <p:spPr>
          <a:xfrm>
            <a:off x="99459" y="346277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b="1" i="0" u="none" strike="noStrike" baseline="0" dirty="0" smtClean="0">
                <a:solidFill>
                  <a:srgbClr val="FFFF00"/>
                </a:solidFill>
                <a:latin typeface="Times New Roman"/>
              </a:rPr>
              <a:t>Kétpólusú, kétsarkú, leválasztó, 102 -es kapcsoló: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b="0" i="0" u="none" strike="noStrike" baseline="0" dirty="0" smtClean="0">
                <a:latin typeface="Times New Roman"/>
              </a:rPr>
              <a:t>Fázis és 0 megszakítására a lkalmas.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b="0" i="0" u="none" strike="noStrike" baseline="0" dirty="0" smtClean="0">
                <a:latin typeface="Times New Roman"/>
              </a:rPr>
              <a:t>Elhelyezése: vizes, nedves helyiségekben</a:t>
            </a:r>
            <a:endParaRPr lang="hu-HU" sz="1400" b="0" i="0" u="none" strike="noStrike" baseline="0" dirty="0" smtClean="0">
              <a:latin typeface="Times New Roman"/>
            </a:endParaRPr>
          </a:p>
        </p:txBody>
      </p:sp>
      <p:sp>
        <p:nvSpPr>
          <p:cNvPr id="16" name="Téglalap 15"/>
          <p:cNvSpPr/>
          <p:nvPr/>
        </p:nvSpPr>
        <p:spPr>
          <a:xfrm>
            <a:off x="84042" y="4989369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dirty="0" smtClean="0">
                <a:solidFill>
                  <a:srgbClr val="FFFF00"/>
                </a:solidFill>
              </a:rPr>
              <a:t>Csillár-, kétáramkörös, 105-ös kapcsoló: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dirty="0" smtClean="0"/>
              <a:t>Két billentyűből álló kapcsoló.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dirty="0" smtClean="0"/>
              <a:t>Egy fogyasztói csoport megosztott kapcsolására, illetve két különálló helyiség egy helyről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dirty="0" smtClean="0"/>
              <a:t>történő fel- és lekapcsolására alkalmas.</a:t>
            </a:r>
            <a:endParaRPr lang="hu-HU" dirty="0"/>
          </a:p>
        </p:txBody>
      </p:sp>
      <p:sp>
        <p:nvSpPr>
          <p:cNvPr id="17" name="Téglalap 16"/>
          <p:cNvSpPr/>
          <p:nvPr/>
        </p:nvSpPr>
        <p:spPr>
          <a:xfrm>
            <a:off x="4671459" y="1708448"/>
            <a:ext cx="434313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b="1" dirty="0">
                <a:solidFill>
                  <a:srgbClr val="FFFF00"/>
                </a:solidFill>
              </a:rPr>
              <a:t>Alternatív, váltó-, univerzális, 106-os kapcsoló: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dirty="0"/>
              <a:t>Egy lámpa két helyről történő kapcsolására alkalmas.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dirty="0"/>
              <a:t>Elhelyezése: folyosók, lépcsőfeljárók</a:t>
            </a:r>
          </a:p>
        </p:txBody>
      </p:sp>
      <p:sp>
        <p:nvSpPr>
          <p:cNvPr id="18" name="Téglalap 17"/>
          <p:cNvSpPr/>
          <p:nvPr/>
        </p:nvSpPr>
        <p:spPr>
          <a:xfrm>
            <a:off x="4671459" y="3462774"/>
            <a:ext cx="451199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b="1" i="0" u="none" strike="noStrike" baseline="0" dirty="0" smtClean="0">
                <a:solidFill>
                  <a:srgbClr val="FFFF00"/>
                </a:solidFill>
                <a:latin typeface="Times New Roman"/>
              </a:rPr>
              <a:t>Dupla alternatív, dupla váltó, 106+6 -os kapcsoló: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b="0" i="0" u="none" strike="noStrike" baseline="0" dirty="0" smtClean="0">
                <a:latin typeface="Times New Roman"/>
              </a:rPr>
              <a:t>Két billentyűből álló kapcsoló.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b="0" i="0" u="none" strike="noStrike" baseline="0" dirty="0" smtClean="0">
                <a:latin typeface="Times New Roman"/>
              </a:rPr>
              <a:t>Két alternatív kapcsoló egybeszerelve.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b="0" i="0" u="none" strike="noStrike" baseline="0" dirty="0" smtClean="0">
                <a:latin typeface="Times New Roman"/>
              </a:rPr>
              <a:t>Elhelyezése: folyosók, lépcsőfeljárók</a:t>
            </a:r>
            <a:endParaRPr lang="hu-HU" sz="1400" b="0" i="0" u="none" strike="noStrike" baseline="0" dirty="0" smtClean="0">
              <a:latin typeface="Times New Roman"/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4718759" y="5024535"/>
            <a:ext cx="43431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b="1" i="0" u="none" strike="noStrike" baseline="0" dirty="0" smtClean="0">
                <a:solidFill>
                  <a:srgbClr val="FFFF00"/>
                </a:solidFill>
                <a:latin typeface="Times New Roman"/>
              </a:rPr>
              <a:t>Kereszt-, keresztváltó, 107-es kapcsoló: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u-HU" b="0" i="0" u="none" strike="noStrike" baseline="0" dirty="0" smtClean="0">
                <a:latin typeface="Times New Roman"/>
              </a:rPr>
              <a:t>Két alternatív kapcsoló közé beszerelhető kapcsoló.</a:t>
            </a:r>
            <a:endParaRPr lang="hu-HU" sz="1400" b="0" i="0" u="none" strike="noStrike" baseline="0" dirty="0" smtClean="0">
              <a:latin typeface="Times New Roman"/>
            </a:endParaRPr>
          </a:p>
        </p:txBody>
      </p:sp>
      <p:sp>
        <p:nvSpPr>
          <p:cNvPr id="21" name="Téglalap 20"/>
          <p:cNvSpPr/>
          <p:nvPr/>
        </p:nvSpPr>
        <p:spPr>
          <a:xfrm>
            <a:off x="4740396" y="5947865"/>
            <a:ext cx="39292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b="0" i="0" u="none" strike="noStrike" baseline="0" dirty="0" smtClean="0">
                <a:latin typeface="Times New Roman"/>
              </a:rPr>
              <a:t>Elhelyezése: folyosók, lépcsőfeljárók</a:t>
            </a:r>
            <a:endParaRPr lang="hu-HU" sz="1400" b="0" i="0" u="none" strike="noStrike" baseline="0" dirty="0" smtClean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70062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Tm="21363">
        <p14:switch dir="l"/>
      </p:transition>
    </mc:Choice>
    <mc:Fallback xmlns="">
      <p:transition spd="slow" advTm="2136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107504" y="188640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közvetlen kézi kapcsolók közé tartoznak a mechanikus rendszerű nyomógombos, húzózsinóros, forgócsapos, billenő, billentyűs és pillanatkapcsolók.</a:t>
            </a:r>
            <a:endParaRPr lang="hu-HU" dirty="0"/>
          </a:p>
        </p:txBody>
      </p:sp>
      <p:sp>
        <p:nvSpPr>
          <p:cNvPr id="5" name="Téglalap 4"/>
          <p:cNvSpPr/>
          <p:nvPr/>
        </p:nvSpPr>
        <p:spPr>
          <a:xfrm>
            <a:off x="251520" y="980728"/>
            <a:ext cx="4572000" cy="37907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A </a:t>
            </a:r>
            <a:r>
              <a:rPr lang="hu-HU" b="1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nyomógombos</a:t>
            </a:r>
            <a:r>
              <a:rPr lang="hu-HU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hu-HU" dirty="0" smtClean="0">
                <a:effectLst/>
                <a:latin typeface="Calibri"/>
                <a:ea typeface="Calibri"/>
                <a:cs typeface="Times New Roman"/>
              </a:rPr>
              <a:t>kapcsolókat csillárok, éjjeli lámpák, motorok; </a:t>
            </a:r>
            <a:endParaRPr lang="hu-HU" sz="12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a </a:t>
            </a:r>
            <a:r>
              <a:rPr lang="hu-HU" b="1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húzózsinóros</a:t>
            </a:r>
            <a:r>
              <a:rPr lang="hu-HU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hu-HU" dirty="0" smtClean="0">
                <a:effectLst/>
                <a:latin typeface="Calibri"/>
                <a:ea typeface="Calibri"/>
                <a:cs typeface="Times New Roman"/>
              </a:rPr>
              <a:t>kapcsolókat fali lámpák és fürdőszobai hősugárzók; </a:t>
            </a:r>
            <a:endParaRPr lang="hu-HU" sz="12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a </a:t>
            </a:r>
            <a:r>
              <a:rPr lang="hu-HU" b="1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forgócsaposakat</a:t>
            </a:r>
            <a:r>
              <a:rPr lang="hu-HU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hu-HU" dirty="0" smtClean="0">
                <a:effectLst/>
                <a:latin typeface="Calibri"/>
                <a:ea typeface="Calibri"/>
                <a:cs typeface="Times New Roman"/>
              </a:rPr>
              <a:t>háztartási készülékek és a központi áramellátás; </a:t>
            </a:r>
            <a:endParaRPr lang="hu-HU" sz="12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a </a:t>
            </a:r>
            <a:r>
              <a:rPr lang="hu-HU" b="1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billenő</a:t>
            </a:r>
            <a:r>
              <a:rPr lang="hu-HU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 és a </a:t>
            </a:r>
            <a:r>
              <a:rPr lang="hu-HU" b="1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billentyűs</a:t>
            </a:r>
            <a:r>
              <a:rPr lang="hu-HU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hu-HU" dirty="0" smtClean="0">
                <a:effectLst/>
                <a:latin typeface="Calibri"/>
                <a:ea typeface="Calibri"/>
                <a:cs typeface="Times New Roman"/>
              </a:rPr>
              <a:t>kapcsolókat a világítás; </a:t>
            </a:r>
            <a:endParaRPr lang="hu-HU" sz="1200" dirty="0" smtClean="0">
              <a:effectLst/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hu-HU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a </a:t>
            </a:r>
            <a:r>
              <a:rPr lang="hu-HU" b="1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pillanatkapcsolókat</a:t>
            </a:r>
            <a:r>
              <a:rPr lang="hu-HU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hu-HU" dirty="0" smtClean="0">
                <a:effectLst/>
                <a:latin typeface="Calibri"/>
                <a:ea typeface="Calibri"/>
                <a:cs typeface="Times New Roman"/>
              </a:rPr>
              <a:t>csengők és egyéb jelzőberendezések kapcsolására használják.</a:t>
            </a:r>
            <a:endParaRPr lang="hu-HU" sz="12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251520" y="494116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b="1" dirty="0">
                <a:solidFill>
                  <a:srgbClr val="FFFF00"/>
                </a:solidFill>
              </a:rPr>
              <a:t>fényerőszabályzós</a:t>
            </a:r>
            <a:r>
              <a:rPr lang="hu-HU" dirty="0">
                <a:solidFill>
                  <a:srgbClr val="FFFF00"/>
                </a:solidFill>
              </a:rPr>
              <a:t> </a:t>
            </a:r>
            <a:r>
              <a:rPr lang="hu-HU" b="1" dirty="0">
                <a:solidFill>
                  <a:srgbClr val="FFFF00"/>
                </a:solidFill>
              </a:rPr>
              <a:t>kapcsolót</a:t>
            </a:r>
            <a:r>
              <a:rPr lang="hu-HU" dirty="0">
                <a:solidFill>
                  <a:srgbClr val="FFFF00"/>
                </a:solidFill>
              </a:rPr>
              <a:t> </a:t>
            </a:r>
            <a:r>
              <a:rPr lang="hu-HU" dirty="0"/>
              <a:t>hagyományos izzólámpás, halogénizzós és elektronikus előtétű fénycsövekhez, a világítótestek fényerejének változtatására.</a:t>
            </a:r>
          </a:p>
        </p:txBody>
      </p:sp>
      <p:sp>
        <p:nvSpPr>
          <p:cNvPr id="7" name="Téglalap 6"/>
          <p:cNvSpPr/>
          <p:nvPr/>
        </p:nvSpPr>
        <p:spPr>
          <a:xfrm>
            <a:off x="4716016" y="980728"/>
            <a:ext cx="4427984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u-HU" b="1" dirty="0" smtClean="0">
                <a:solidFill>
                  <a:srgbClr val="FFFF00"/>
                </a:solidFill>
                <a:effectLst/>
                <a:latin typeface="Calibri"/>
                <a:ea typeface="Calibri"/>
                <a:cs typeface="Times New Roman"/>
              </a:rPr>
              <a:t>szenzoros (érintéses) kapcsolók</a:t>
            </a:r>
            <a:r>
              <a:rPr lang="hu-HU" b="1" dirty="0" smtClean="0">
                <a:effectLst/>
                <a:latin typeface="Calibri"/>
                <a:ea typeface="Calibri"/>
                <a:cs typeface="Times New Roman"/>
              </a:rPr>
              <a:t>: </a:t>
            </a:r>
            <a:r>
              <a:rPr lang="hu-HU" b="1" dirty="0">
                <a:latin typeface="Calibri"/>
                <a:ea typeface="Calibri"/>
                <a:cs typeface="Times New Roman"/>
              </a:rPr>
              <a:t>a</a:t>
            </a:r>
            <a:r>
              <a:rPr lang="hu-HU" b="1" dirty="0" smtClean="0">
                <a:effectLst/>
                <a:latin typeface="Calibri"/>
                <a:ea typeface="Calibri"/>
                <a:cs typeface="Times New Roman"/>
              </a:rPr>
              <a:t>z érintéskor bekövetkező ellenállást vagy kapacitásváltozást egy félvezetős áramkör érzékeli és bekapcsolja az áramkör. A fényerőt az érintési idővel lehet szabályozni.</a:t>
            </a:r>
            <a:endParaRPr lang="hu-HU" sz="12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9" name="Kép 8" descr="http://94.199.180.149/html/dpi/efeladat/sz_etankonyv/editor/upload/4_kapc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113" y="2983642"/>
            <a:ext cx="3145790" cy="31578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507170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16416">
        <p14:vortex dir="u"/>
      </p:transition>
    </mc:Choice>
    <mc:Fallback xmlns="">
      <p:transition spd="slow" advTm="1641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51520" y="143345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A közvetett működtetésű távkapcsolók </a:t>
            </a:r>
            <a:r>
              <a:rPr lang="hu-HU" dirty="0" smtClean="0"/>
              <a:t>elektromágneses vagy infrasugaras rendszerűek. Az elektromágnest általában 24?42 V-os törpefeszültség működteti, egyszerre több érintkező párt kapcsolva. Az infrasugaras távkapcsoló hordozható kis teljesítményű jeladóból, és a hálózatra csatlakoztatott vagy a készülékbe épített vevőből áll. Az utóbbi végzi a tulajdonképpeni kapcsolást (pl. híradástechnikai készülékek távkapcsolója)</a:t>
            </a:r>
          </a:p>
          <a:p>
            <a:endParaRPr lang="hu-HU" dirty="0" smtClean="0"/>
          </a:p>
          <a:p>
            <a:endParaRPr lang="hu-HU" dirty="0"/>
          </a:p>
        </p:txBody>
      </p:sp>
      <p:sp>
        <p:nvSpPr>
          <p:cNvPr id="3" name="Téglalap 2"/>
          <p:cNvSpPr/>
          <p:nvPr/>
        </p:nvSpPr>
        <p:spPr>
          <a:xfrm>
            <a:off x="264975" y="195167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hu-HU" dirty="0" smtClean="0">
                <a:solidFill>
                  <a:srgbClr val="FFFF00"/>
                </a:solidFill>
                <a:effectLst/>
                <a:latin typeface="Arial"/>
              </a:rPr>
              <a:t>Az </a:t>
            </a:r>
            <a:r>
              <a:rPr lang="hu-HU" b="1" dirty="0" smtClean="0">
                <a:solidFill>
                  <a:srgbClr val="FFFF00"/>
                </a:solidFill>
                <a:effectLst/>
                <a:latin typeface="Arial"/>
              </a:rPr>
              <a:t>automata kapcsolók</a:t>
            </a:r>
            <a:r>
              <a:rPr lang="hu-HU" dirty="0" smtClean="0">
                <a:solidFill>
                  <a:srgbClr val="FFFF00"/>
                </a:solidFill>
                <a:effectLst/>
                <a:latin typeface="Arial"/>
              </a:rPr>
              <a:t> </a:t>
            </a:r>
          </a:p>
          <a:p>
            <a:pPr algn="just">
              <a:buFont typeface="Arial"/>
              <a:buChar char="•"/>
            </a:pPr>
            <a:r>
              <a:rPr lang="hu-HU" dirty="0" smtClean="0">
                <a:effectLst/>
                <a:latin typeface="Arial"/>
              </a:rPr>
              <a:t>hőre, </a:t>
            </a:r>
          </a:p>
          <a:p>
            <a:pPr algn="just">
              <a:buFont typeface="Arial"/>
              <a:buChar char="•"/>
            </a:pPr>
            <a:r>
              <a:rPr lang="hu-HU" dirty="0" smtClean="0">
                <a:effectLst/>
                <a:latin typeface="Arial"/>
              </a:rPr>
              <a:t>fényre, </a:t>
            </a:r>
          </a:p>
          <a:p>
            <a:pPr algn="just">
              <a:buFont typeface="Arial"/>
              <a:buChar char="•"/>
            </a:pPr>
            <a:r>
              <a:rPr lang="hu-HU" dirty="0" smtClean="0">
                <a:effectLst/>
                <a:latin typeface="Arial"/>
              </a:rPr>
              <a:t>időre, </a:t>
            </a:r>
          </a:p>
          <a:p>
            <a:pPr algn="just">
              <a:buFont typeface="Arial"/>
              <a:buChar char="•"/>
            </a:pPr>
            <a:r>
              <a:rPr lang="hu-HU" dirty="0" smtClean="0">
                <a:effectLst/>
                <a:latin typeface="Arial"/>
              </a:rPr>
              <a:t>kapacitásváltozásra kapcsolnak. </a:t>
            </a:r>
            <a:endParaRPr lang="hu-HU" dirty="0">
              <a:effectLst/>
              <a:latin typeface="Arial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251520" y="3573016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A hőkapcsolók </a:t>
            </a:r>
            <a:r>
              <a:rPr lang="hu-HU" dirty="0" smtClean="0"/>
              <a:t>közül bimetálos rendszerű a lépcsőházak világítási automatikája, a vasalók hőfokszabályzója, a kismegszakítók és hajszárítók hőkioldója, a villogó irányjelző stb. Hőre csökkenő értékű ellenállás ? termisztor ? van a motorvédő kapcsolókban és egyes tűzvédelmi berendezésekben. Hőtáguláson alapul a legtöbb háztartási készülék szakaszos működésű hőfokszabályzója. </a:t>
            </a:r>
            <a:endParaRPr lang="hu-HU" dirty="0"/>
          </a:p>
        </p:txBody>
      </p:sp>
      <p:sp>
        <p:nvSpPr>
          <p:cNvPr id="5" name="Téglalap 4"/>
          <p:cNvSpPr/>
          <p:nvPr/>
        </p:nvSpPr>
        <p:spPr>
          <a:xfrm>
            <a:off x="4846847" y="1952569"/>
            <a:ext cx="418258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dirty="0" smtClean="0">
                <a:solidFill>
                  <a:srgbClr val="FFFF00"/>
                </a:solidFill>
                <a:effectLst/>
                <a:latin typeface="Arial"/>
              </a:rPr>
              <a:t>A </a:t>
            </a:r>
            <a:r>
              <a:rPr lang="hu-HU" b="1" dirty="0" smtClean="0">
                <a:solidFill>
                  <a:srgbClr val="FFFF00"/>
                </a:solidFill>
                <a:effectLst/>
                <a:latin typeface="Arial"/>
              </a:rPr>
              <a:t>fényhatásra</a:t>
            </a:r>
            <a:r>
              <a:rPr lang="hu-HU" dirty="0" smtClean="0">
                <a:solidFill>
                  <a:srgbClr val="FFFF00"/>
                </a:solidFill>
                <a:effectLst/>
                <a:latin typeface="Arial"/>
              </a:rPr>
              <a:t> </a:t>
            </a:r>
            <a:r>
              <a:rPr lang="hu-HU" dirty="0" smtClean="0">
                <a:effectLst/>
                <a:latin typeface="Arial"/>
              </a:rPr>
              <a:t>működő automatikus alkonyati vagy szürkületi kapcsolókban egy fotocella vagy fényérzékelő félvezető van. Alkonyatkor bekapcsolja, napfelkeltekor kikapcsolja az áramkört. Fotocella nélküli változata a paraméterek (szélességi és hosszúsági fok, dátum, idő) betáplálása után automatikusan kiszámítja a napfelkelte és a napnyugta időpontjait egy évre. A fényforrások energiatakarékosság érdekében éjszaka kikapcsolhatók, majd szükség esetén visszakapcsolhatók. </a:t>
            </a:r>
            <a:endParaRPr lang="hu-HU" dirty="0"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7024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20000">
        <p14:window/>
      </p:transition>
    </mc:Choice>
    <mc:Fallback xmlns="">
      <p:transition spd="slow" advClick="0" advTm="2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79512" y="332656"/>
            <a:ext cx="432048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>
                <a:solidFill>
                  <a:srgbClr val="FFFF00"/>
                </a:solidFill>
              </a:rPr>
              <a:t>A programozható időkapcsolókat </a:t>
            </a:r>
            <a:r>
              <a:rPr lang="hu-HU" dirty="0" smtClean="0"/>
              <a:t>elektromechanikus óraszerkezettel vagy elektronikával működtetik. Kirakat-, reklám- vagy külső világításra, háztartási gépek fűtőberendezések automatikus ki-be kapcsolására, biztonságtechnikai készülékek működtetésére használják. A programozás lehet napi és heti, kvarcvezérlésű órával, számlappal vagy digitális kijelzővel. A korszerű kapcsolók PC-vel is programozhatók, a programok tárolhatók és cserélhetők. Beállítható például, hogy a hét előre meghatározott napjának adott órájában kapcsoljon be illetve ki.</a:t>
            </a:r>
          </a:p>
          <a:p>
            <a:r>
              <a:rPr lang="hu-HU" dirty="0" smtClean="0"/>
              <a:t> </a:t>
            </a:r>
          </a:p>
          <a:p>
            <a:r>
              <a:rPr lang="hu-HU" dirty="0" smtClean="0"/>
              <a:t>Sokféle fizikai jellemző alkalmas áramkörök ki- és bekapcsolására. Pl. hang, fény, mágneses térerő, hő, nedvesség, mozgás stb., csak meg kell találni a megfelelő érzékelőt és a hozzá kapcsolódó elektronikus áramkört.</a:t>
            </a:r>
            <a:endParaRPr lang="hu-HU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981" y="1052736"/>
            <a:ext cx="3916753" cy="46805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1493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15000">
        <p14:conveyor dir="l"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1691680" y="260648"/>
            <a:ext cx="54505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5400" dirty="0" smtClean="0">
                <a:solidFill>
                  <a:srgbClr val="FFFF00"/>
                </a:solidFill>
              </a:rPr>
              <a:t>Mágnes kapcsolók</a:t>
            </a:r>
            <a:endParaRPr lang="hu-HU" sz="5400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-687023"/>
            <a:ext cx="2194512" cy="1831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7617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</a:t>
            </a:r>
            <a:r>
              <a:rPr kumimoji="0" lang="hu-H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                                                              </a:t>
            </a:r>
            <a:endParaRPr kumimoji="0" 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53" name="Picture 5" descr="http://www.dialcomp.hu/uploads/ipari_elektronika/benedict/k3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30" y="2492896"/>
            <a:ext cx="2448271" cy="24482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églalap 5"/>
          <p:cNvSpPr/>
          <p:nvPr/>
        </p:nvSpPr>
        <p:spPr>
          <a:xfrm>
            <a:off x="587431" y="1513117"/>
            <a:ext cx="3174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smtClean="0"/>
              <a:t>Mágnes kapcsolók, hő kioldók</a:t>
            </a:r>
            <a:endParaRPr lang="hu-HU" b="1" dirty="0">
              <a:effectLst/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4283968" y="1484784"/>
            <a:ext cx="390939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Elosztószekrényekhez, gépekhez, gépi berendezésekhez. Miniatűr és segéd mágneskapcsolók. Három és négypólusú nagyteljesítményű mágneskapcsolók AC3 1200A / 680kW-ig. Megnövelt mechanikai és elektromos szilárdságú K3 mágneskapcsoló család. Egyenáramú KG3 mágneskapcsoló család közvetlenül PLC kimenettel is működtethető, maximum 3-4W teljesítménnyel. Termikus és mágneses motorvédők, nehézüzemi alkalmazásokhoz is.</a:t>
            </a:r>
            <a:endParaRPr lang="hu-H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0111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5000">
        <p14:window dir="vert"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836712"/>
            <a:ext cx="2736304" cy="27363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églalap 1"/>
          <p:cNvSpPr/>
          <p:nvPr/>
        </p:nvSpPr>
        <p:spPr>
          <a:xfrm>
            <a:off x="396298" y="314467"/>
            <a:ext cx="33589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>
                <a:solidFill>
                  <a:srgbClr val="FFFF00"/>
                </a:solidFill>
              </a:rPr>
              <a:t>Kondenzátor</a:t>
            </a:r>
            <a:r>
              <a:rPr lang="hu-HU" b="1" dirty="0"/>
              <a:t> </a:t>
            </a:r>
            <a:r>
              <a:rPr lang="hu-HU" b="1" dirty="0" smtClean="0">
                <a:solidFill>
                  <a:srgbClr val="FFFF00"/>
                </a:solidFill>
              </a:rPr>
              <a:t>mágnes</a:t>
            </a:r>
            <a:r>
              <a:rPr lang="hu-HU" b="1" dirty="0" smtClean="0"/>
              <a:t> </a:t>
            </a:r>
            <a:r>
              <a:rPr lang="hu-HU" b="1" dirty="0" smtClean="0">
                <a:solidFill>
                  <a:srgbClr val="FFFF00"/>
                </a:solidFill>
              </a:rPr>
              <a:t>kapcsolók</a:t>
            </a:r>
            <a:endParaRPr lang="hu-HU" b="1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4067944" y="314467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/>
              <a:t>Fázisjavító készülékekbe, alacsony induktivitású és kisveszteségű kondenzátor csoportok fojtóval vagy fojtó nélkül történő kapcsolására.A speciálisan kialakított kondenzátor mágneskapcsolók siettetett  zárású segédérintkezővel kapcsolt csillapító ellenállással vannak ellátva, melyek a bekapcsolási áramot jelentősen korlátozzák (≤70xIbe). A kondenzátor mágneskapcsolók érintkezői hegedésbiztosak 200xIbe értékű bekapcsolási áramcsúcsig. Névleges teljesítmény 100kVAr-ig.</a:t>
            </a:r>
          </a:p>
          <a:p>
            <a:endParaRPr lang="hu-H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333874"/>
            <a:ext cx="2736304" cy="233548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églalap 3"/>
          <p:cNvSpPr/>
          <p:nvPr/>
        </p:nvSpPr>
        <p:spPr>
          <a:xfrm>
            <a:off x="-324544" y="368006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hu-HU" b="1" dirty="0">
                <a:solidFill>
                  <a:srgbClr val="FFFF00"/>
                </a:solidFill>
              </a:rPr>
              <a:t>Motorindítók</a:t>
            </a:r>
            <a:r>
              <a:rPr lang="hu-HU" b="1" dirty="0"/>
              <a:t> </a:t>
            </a:r>
            <a:r>
              <a:rPr lang="hu-HU" b="1" dirty="0">
                <a:solidFill>
                  <a:srgbClr val="FFFF00"/>
                </a:solidFill>
              </a:rPr>
              <a:t>és</a:t>
            </a:r>
            <a:r>
              <a:rPr lang="hu-HU" b="1" dirty="0"/>
              <a:t> </a:t>
            </a:r>
            <a:r>
              <a:rPr lang="hu-HU" b="1" dirty="0">
                <a:solidFill>
                  <a:srgbClr val="FFFF00"/>
                </a:solidFill>
              </a:rPr>
              <a:t>mágneskapcsoló</a:t>
            </a:r>
            <a:r>
              <a:rPr lang="hu-HU" b="1" dirty="0"/>
              <a:t> </a:t>
            </a:r>
            <a:r>
              <a:rPr lang="hu-HU" b="1" dirty="0">
                <a:solidFill>
                  <a:srgbClr val="FFFF00"/>
                </a:solidFill>
              </a:rPr>
              <a:t>kombinációk</a:t>
            </a:r>
            <a:endParaRPr lang="hu-HU" b="1" dirty="0">
              <a:solidFill>
                <a:srgbClr val="FFFF00"/>
              </a:solidFill>
              <a:effectLst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4067944" y="4333874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/>
              <a:t>Csillag-delta, pólusváltó és egyéb motorindításhoz 7,5 - 160kW-ig, IP40 nyitott kivitelben, illetve IP54 védettségű lemez vagy IP65 védettségű műanyag tokozatban. Speciális csillag-delta motorindítók hosszú indulási időkre, motorindítók két termikus motorvédővel.</a:t>
            </a:r>
          </a:p>
          <a:p>
            <a:endParaRPr lang="hu-HU" dirty="0"/>
          </a:p>
          <a:p>
            <a:r>
              <a:rPr lang="hu-HU" dirty="0"/>
              <a:t>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67927138"/>
      </p:ext>
    </p:extLst>
  </p:cSld>
  <p:clrMapOvr>
    <a:masterClrMapping/>
  </p:clrMapOvr>
  <p:transition spd="slow" advClick="0" advTm="17000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40" y="609613"/>
            <a:ext cx="1898256" cy="1809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églalap 1"/>
          <p:cNvSpPr/>
          <p:nvPr/>
        </p:nvSpPr>
        <p:spPr>
          <a:xfrm>
            <a:off x="739078" y="219998"/>
            <a:ext cx="22753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b="1" dirty="0">
                <a:solidFill>
                  <a:srgbClr val="FFFF00"/>
                </a:solidFill>
              </a:rPr>
              <a:t>Kézi</a:t>
            </a:r>
            <a:r>
              <a:rPr lang="hu-HU" b="1" dirty="0"/>
              <a:t> </a:t>
            </a:r>
            <a:r>
              <a:rPr lang="hu-HU" b="1" dirty="0">
                <a:solidFill>
                  <a:srgbClr val="FFFF00"/>
                </a:solidFill>
              </a:rPr>
              <a:t>motorindítók</a:t>
            </a:r>
            <a:endParaRPr lang="hu-HU" b="1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3922914" y="219998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/>
              <a:t>Kisgépek, légkompresszorok motorjának indítására és termikus védelmére 0,1A-től 32A-ig. Moduláris felépítés, lakatolható idítógomb. Opciók: homlokoldali és oldalsó segédérintkező blokkok, munkaáramú és feszültségcsökkenési kioldók, VÉSZ-KI nyomógomb, IP55 védettségű tokozat por és víz ellen védő gumisapkával, 2-3-4-5 elemes gyűjtősín.</a:t>
            </a:r>
          </a:p>
          <a:p>
            <a:endParaRPr lang="hu-HU" dirty="0"/>
          </a:p>
        </p:txBody>
      </p:sp>
      <p:pic>
        <p:nvPicPr>
          <p:cNvPr id="4100" name="Picture 4" descr="http://www.dialcomp.hu/uploads/ipari_elektronika/benedict/m4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335" y="2887061"/>
            <a:ext cx="1941529" cy="1809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églalap 3"/>
          <p:cNvSpPr/>
          <p:nvPr/>
        </p:nvSpPr>
        <p:spPr>
          <a:xfrm>
            <a:off x="419600" y="2517729"/>
            <a:ext cx="2675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b="1" dirty="0" smtClean="0"/>
              <a:t> </a:t>
            </a:r>
            <a:r>
              <a:rPr lang="hu-HU" b="1" dirty="0">
                <a:solidFill>
                  <a:srgbClr val="FFFF00"/>
                </a:solidFill>
              </a:rPr>
              <a:t>motorvédő</a:t>
            </a:r>
            <a:r>
              <a:rPr lang="hu-HU" b="1" dirty="0"/>
              <a:t> </a:t>
            </a:r>
            <a:r>
              <a:rPr lang="hu-HU" b="1" dirty="0">
                <a:solidFill>
                  <a:srgbClr val="FFFF00"/>
                </a:solidFill>
              </a:rPr>
              <a:t>kapcsolók</a:t>
            </a:r>
            <a:endParaRPr lang="hu-HU" b="1" dirty="0">
              <a:solidFill>
                <a:srgbClr val="FFFF00"/>
              </a:solidFill>
              <a:effectLst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3894516" y="305327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/>
              <a:t>Az M4 áramkör megszakítók elsődleges felhasználási területe a három fázisú indukciós motorok védelme, ezért kézi motorindítónak is használható. Névleges áram 0,1A-tól 100A-ig. 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21" y="5048250"/>
            <a:ext cx="1809750" cy="1809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églalap 6"/>
          <p:cNvSpPr/>
          <p:nvPr/>
        </p:nvSpPr>
        <p:spPr>
          <a:xfrm>
            <a:off x="0" y="4678918"/>
            <a:ext cx="44534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u-HU" b="1" dirty="0">
                <a:solidFill>
                  <a:srgbClr val="FFFF00"/>
                </a:solidFill>
              </a:rPr>
              <a:t>Moduláris</a:t>
            </a:r>
            <a:r>
              <a:rPr lang="hu-HU" b="1" dirty="0"/>
              <a:t> </a:t>
            </a:r>
            <a:r>
              <a:rPr lang="hu-HU" b="1" dirty="0">
                <a:solidFill>
                  <a:srgbClr val="FFFF00"/>
                </a:solidFill>
              </a:rPr>
              <a:t>mágneskapcsolók</a:t>
            </a:r>
            <a:r>
              <a:rPr lang="hu-HU" b="1" dirty="0"/>
              <a:t>, </a:t>
            </a:r>
            <a:r>
              <a:rPr lang="hu-HU" b="1" dirty="0">
                <a:solidFill>
                  <a:srgbClr val="FFFF00"/>
                </a:solidFill>
              </a:rPr>
              <a:t>kapcsolók</a:t>
            </a:r>
            <a:r>
              <a:rPr lang="hu-HU" b="1" dirty="0"/>
              <a:t> </a:t>
            </a:r>
            <a:endParaRPr lang="hu-HU" b="1" dirty="0">
              <a:effectLst/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3942928" y="544522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/>
              <a:t>45mm-es kivágású installációs elosztószekrényekbe, fűtések, fűtőkábelek, háztartási nagyfogyasztók, nagyteljesítményű világítási hálózatok zajszegény kapcsolására.</a:t>
            </a:r>
          </a:p>
        </p:txBody>
      </p:sp>
    </p:spTree>
    <p:extLst>
      <p:ext uri="{BB962C8B-B14F-4D97-AF65-F5344CB8AC3E}">
        <p14:creationId xmlns:p14="http://schemas.microsoft.com/office/powerpoint/2010/main" val="2064382198"/>
      </p:ext>
    </p:extLst>
  </p:cSld>
  <p:clrMapOvr>
    <a:masterClrMapping/>
  </p:clrMapOvr>
  <p:transition spd="slow" advClick="0" advTm="19000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459" y="398878"/>
            <a:ext cx="2360922" cy="19447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églalap 1"/>
          <p:cNvSpPr/>
          <p:nvPr/>
        </p:nvSpPr>
        <p:spPr>
          <a:xfrm>
            <a:off x="1093540" y="29546"/>
            <a:ext cx="19447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>
                <a:solidFill>
                  <a:srgbClr val="FFFF00"/>
                </a:solidFill>
              </a:rPr>
              <a:t>Görgős</a:t>
            </a:r>
            <a:r>
              <a:rPr lang="hu-HU" b="1" dirty="0"/>
              <a:t> </a:t>
            </a:r>
            <a:r>
              <a:rPr lang="hu-HU" b="1" dirty="0">
                <a:solidFill>
                  <a:srgbClr val="FFFF00"/>
                </a:solidFill>
              </a:rPr>
              <a:t>kapcsolók</a:t>
            </a:r>
            <a:endParaRPr lang="hu-HU" b="1" dirty="0">
              <a:solidFill>
                <a:srgbClr val="FFFF00"/>
              </a:solidFill>
              <a:effectLst/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4269567" y="116632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/>
              <a:t>Kisfeszültségű elosztószekrényekhez, gépekhez, ipari és lakossági  célokra. Főkapcsolók, leválasztó, váltó és átkapcsolók, csillag-delta átkapcsolók, amper és voltmérő átkapcsolók, VÉSZ-KI és fokozatkapcsolók. Előlapra, szerelőlapra, Ø22,5mm-es furatba, süllyesztve, DIN sínre szerelhető  vagy tokozott kivitelekben. Kulcsos, lakatolható, kuplungos kivitelekben, egyedi lefejtési rajz szerint is.</a:t>
            </a:r>
            <a:endParaRPr lang="hu-HU" dirty="0">
              <a:effectLst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460" y="2708920"/>
            <a:ext cx="2360921" cy="1809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églalap 3"/>
          <p:cNvSpPr/>
          <p:nvPr/>
        </p:nvSpPr>
        <p:spPr>
          <a:xfrm>
            <a:off x="1285900" y="2343641"/>
            <a:ext cx="142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>
                <a:solidFill>
                  <a:srgbClr val="FFFF00"/>
                </a:solidFill>
              </a:rPr>
              <a:t>Főkapcsolók</a:t>
            </a:r>
            <a:endParaRPr lang="hu-HU" b="1" dirty="0">
              <a:solidFill>
                <a:srgbClr val="FFFF00"/>
              </a:solidFill>
              <a:effectLst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4298709" y="296771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/>
              <a:t>Kisfeszültségű elosztószekrényekhez, gépekhez, ipari és lakossági célokra. Előlapos, szerelőlapos ajtókuplungos, Ø22,5mm-es furatos, DIN sínes moduláris és tokozott kivitelben. 3,4,6 és nyolc pólusú kialakítás, lakatolható előlap 20A-tól 160-ig. Moduláris kialakításban 125A-ig, 3 és 4 pólusú átkapcsolók 80A-ig.</a:t>
            </a:r>
            <a:endParaRPr lang="hu-HU" dirty="0">
              <a:effectLst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460" y="4943033"/>
            <a:ext cx="2381002" cy="1809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églalap 5"/>
          <p:cNvSpPr/>
          <p:nvPr/>
        </p:nvSpPr>
        <p:spPr>
          <a:xfrm>
            <a:off x="4298709" y="544522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/>
              <a:t>Gépek, berendezések és kisfeszültségű kapcsolószekrények indítási, leállítási, vészleállítási és egyéb vezérlési funkcióinak működtetésére </a:t>
            </a:r>
          </a:p>
        </p:txBody>
      </p:sp>
      <p:sp>
        <p:nvSpPr>
          <p:cNvPr id="7" name="Téglalap 6"/>
          <p:cNvSpPr/>
          <p:nvPr/>
        </p:nvSpPr>
        <p:spPr>
          <a:xfrm>
            <a:off x="1189718" y="4566331"/>
            <a:ext cx="17524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>
                <a:solidFill>
                  <a:srgbClr val="FFFF00"/>
                </a:solidFill>
              </a:rPr>
              <a:t>Nyomógombok</a:t>
            </a:r>
            <a:endParaRPr lang="hu-H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824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 advTm="18000">
        <p14:honeycomb/>
      </p:transition>
    </mc:Choice>
    <mc:Fallback xmlns="">
      <p:transition spd="slow" advClick="0" advTm="1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luxe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Luxus téma</Template>
  <TotalTime>507</TotalTime>
  <Words>1153</Words>
  <Application>Microsoft Office PowerPoint</Application>
  <PresentationFormat>Diavetítés a képernyőre (4:3 oldalarány)</PresentationFormat>
  <Paragraphs>97</Paragraphs>
  <Slides>16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17" baseType="lpstr">
      <vt:lpstr>Deluxe</vt:lpstr>
      <vt:lpstr>Kapcsolók</vt:lpstr>
      <vt:lpstr>Építő iparban alkalmazott kapcsolók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Köszönöm a figyelmet  Viszontlátásra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csicsi</dc:creator>
  <cp:lastModifiedBy>csicsi</cp:lastModifiedBy>
  <cp:revision>39</cp:revision>
  <dcterms:created xsi:type="dcterms:W3CDTF">2011-10-26T20:58:02Z</dcterms:created>
  <dcterms:modified xsi:type="dcterms:W3CDTF">2011-11-02T10:15:48Z</dcterms:modified>
</cp:coreProperties>
</file>