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35FF66-0E5B-461A-92D4-427527BEC0B0}" type="datetimeFigureOut">
              <a:rPr lang="hu-HU" smtClean="0"/>
              <a:t>2011.11.02.</a:t>
            </a:fld>
            <a:endParaRPr lang="hu-HU" dirty="0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 dirty="0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C1A74-8AC4-445E-8F34-5CF9023EF9C2}" type="slidenum">
              <a:rPr lang="hu-HU" smtClean="0"/>
              <a:t>‹#›</a:t>
            </a:fld>
            <a:endParaRPr lang="hu-HU" dirty="0"/>
          </a:p>
        </p:txBody>
      </p:sp>
      <p:sp>
        <p:nvSpPr>
          <p:cNvPr id="32" name="Téglalap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9" name="Téglalap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Téglalap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Téglalap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2" name="Téglalap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56" name="Téglalap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5" name="Téglalap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6" name="Téglalap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7" name="Téglalap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35FF66-0E5B-461A-92D4-427527BEC0B0}" type="datetimeFigureOut">
              <a:rPr lang="hu-HU" smtClean="0"/>
              <a:t>2011.11.02.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C1A74-8AC4-445E-8F34-5CF9023EF9C2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35FF66-0E5B-461A-92D4-427527BEC0B0}" type="datetimeFigureOut">
              <a:rPr lang="hu-HU" smtClean="0"/>
              <a:t>2011.11.02.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C1A74-8AC4-445E-8F34-5CF9023EF9C2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35FF66-0E5B-461A-92D4-427527BEC0B0}" type="datetimeFigureOut">
              <a:rPr lang="hu-HU" smtClean="0"/>
              <a:t>2011.11.02.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C1A74-8AC4-445E-8F34-5CF9023EF9C2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zabadkézi sokszög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5" name="Szabadkézi sokszög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3" name="Szabadkézi sokszög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6" name="Szabadkézi sokszög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7" name="Szabadkézi sokszög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8" name="Szabadkézi sokszög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9" name="Szabadkézi sokszög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0" name="Szabadkézi sokszög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1" name="Szabadkézi sokszög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2" name="Szabadkézi sokszög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3" name="Szabadkézi sokszög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4" name="Szabadkézi sokszög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5" name="Szabadkézi sokszög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6" name="Szabadkézi sokszög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7" name="Szabadkézi sokszög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35FF66-0E5B-461A-92D4-427527BEC0B0}" type="datetimeFigureOut">
              <a:rPr lang="hu-HU" smtClean="0"/>
              <a:t>2011.11.02.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C1A74-8AC4-445E-8F34-5CF9023EF9C2}" type="slidenum">
              <a:rPr lang="hu-HU" smtClean="0"/>
              <a:t>‹#›</a:t>
            </a:fld>
            <a:endParaRPr lang="hu-HU" dirty="0"/>
          </a:p>
        </p:txBody>
      </p:sp>
      <p:sp>
        <p:nvSpPr>
          <p:cNvPr id="7" name="Téglalap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églalap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Téglalap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Téglalap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Téglalap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35FF66-0E5B-461A-92D4-427527BEC0B0}" type="datetimeFigureOut">
              <a:rPr lang="hu-HU" smtClean="0"/>
              <a:t>2011.11.02.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C1A74-8AC4-445E-8F34-5CF9023EF9C2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églalap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35FF66-0E5B-461A-92D4-427527BEC0B0}" type="datetimeFigureOut">
              <a:rPr lang="hu-HU" smtClean="0"/>
              <a:t>2011.11.02.</a:t>
            </a:fld>
            <a:endParaRPr lang="hu-HU" dirty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C1A74-8AC4-445E-8F34-5CF9023EF9C2}" type="slidenum">
              <a:rPr lang="hu-HU" smtClean="0"/>
              <a:t>‹#›</a:t>
            </a:fld>
            <a:endParaRPr lang="hu-HU" dirty="0"/>
          </a:p>
        </p:txBody>
      </p:sp>
      <p:sp>
        <p:nvSpPr>
          <p:cNvPr id="16" name="Téglalap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Téglalap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Téglalap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9" name="Téglalap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Téglalap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Téglalap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églalap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9" name="Téglalap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Téglalap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35FF66-0E5B-461A-92D4-427527BEC0B0}" type="datetimeFigureOut">
              <a:rPr lang="hu-HU" smtClean="0"/>
              <a:t>2011.11.02.</a:t>
            </a:fld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C1A74-8AC4-445E-8F34-5CF9023EF9C2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35FF66-0E5B-461A-92D4-427527BEC0B0}" type="datetimeFigureOut">
              <a:rPr lang="hu-HU" smtClean="0"/>
              <a:t>2011.11.02.</a:t>
            </a:fld>
            <a:endParaRPr lang="hu-HU" dirty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C1A74-8AC4-445E-8F34-5CF9023EF9C2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35FF66-0E5B-461A-92D4-427527BEC0B0}" type="datetimeFigureOut">
              <a:rPr lang="hu-HU" smtClean="0"/>
              <a:t>2011.11.02.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C1A74-8AC4-445E-8F34-5CF9023EF9C2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églalap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9" name="Egyenes összekötő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Csoportba foglalás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Egyenes összekötő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gyenes összekötő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gyenes összekötő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Cím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u-HU" dirty="0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grpSp>
        <p:nvGrpSpPr>
          <p:cNvPr id="14" name="Csoportba foglalás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Egyenes összekötő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gyenes összekötő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Egyenes összekötő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Csoportba foglalás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Egyenes összekötő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gyenes összekötő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gyenes összekötő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F35FF66-0E5B-461A-92D4-427527BEC0B0}" type="datetimeFigureOut">
              <a:rPr lang="hu-HU" smtClean="0"/>
              <a:t>2011.11.02.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147C1A74-8AC4-445E-8F34-5CF9023EF9C2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églalap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églalap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Téglalap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Téglalap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Téglalap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Téglalap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Téglalap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Téglalap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F35FF66-0E5B-461A-92D4-427527BEC0B0}" type="datetimeFigureOut">
              <a:rPr lang="hu-HU" smtClean="0"/>
              <a:t>2011.11.02.</a:t>
            </a:fld>
            <a:endParaRPr lang="hu-HU" dirty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hu-HU" dirty="0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147C1A74-8AC4-445E-8F34-5CF9023EF9C2}" type="slidenum">
              <a:rPr lang="hu-HU" smtClean="0"/>
              <a:t>‹#›</a:t>
            </a:fld>
            <a:endParaRPr lang="hu-H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262" y="404664"/>
            <a:ext cx="6211887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157192"/>
            <a:ext cx="6053137" cy="135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518205"/>
            <a:ext cx="3096344" cy="34001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8149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7000">
        <p14:reveal/>
      </p:transition>
    </mc:Choice>
    <mc:Fallback>
      <p:transition spd="slow" advClick="0" advTm="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2339752" y="188640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t"/>
            <a:r>
              <a:rPr lang="hu-HU" sz="3200" b="1" dirty="0">
                <a:solidFill>
                  <a:srgbClr val="FF0000"/>
                </a:solidFill>
              </a:rPr>
              <a:t>Tűzjelző kábelek </a:t>
            </a:r>
            <a:r>
              <a:rPr lang="hu-HU" b="1" dirty="0"/>
              <a:t/>
            </a:r>
            <a:br>
              <a:rPr lang="hu-HU" b="1" dirty="0"/>
            </a:br>
            <a:endParaRPr lang="hu-HU" b="1" dirty="0">
              <a:effectLst/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501959" y="908720"/>
            <a:ext cx="842493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hu-HU" sz="2000" b="1" dirty="0">
                <a:latin typeface="Arial Rounded MT Bold" pitchFamily="34" charset="0"/>
              </a:rPr>
              <a:t>Felépítése: tömör Cu-vezető, PVC-érszigetelés, az erek közösen, illetve párokba és rétegesen sodrottak. Műanyag fólia tekercselés, majd alufólia árnyékolás (JB-Y(ST)Y), felette pedig PVC külső köpeny helyezkedik el. (piros)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u-HU" sz="2000" b="1" dirty="0">
                <a:latin typeface="Arial Rounded MT Bold" pitchFamily="34" charset="0"/>
              </a:rPr>
              <a:t>Felhasználási terület: tűzjelző rendszerek vezérléséhez installációs kábelként. Fix elhelyezéssel.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u-HU" sz="2000" b="1" dirty="0">
                <a:latin typeface="Arial Rounded MT Bold" pitchFamily="34" charset="0"/>
              </a:rPr>
              <a:t>Környezeti hőmérséklet: mozgó elhelyezés esetén -5°C-tól +50°C-ig. Fix elhelyezés esetén -30°-tól +70°C-ig.</a:t>
            </a:r>
            <a:endParaRPr lang="hu-HU" sz="2000" b="1" dirty="0">
              <a:effectLst/>
              <a:latin typeface="Arial Rounded MT Bold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827584" y="3464259"/>
            <a:ext cx="19908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b="1" dirty="0" smtClean="0">
                <a:latin typeface="Arial Rounded MT Bold" pitchFamily="34" charset="0"/>
                <a:ea typeface="Calibri"/>
                <a:cs typeface="Times New Roman"/>
              </a:rPr>
              <a:t>Felépítés:</a:t>
            </a:r>
            <a:endParaRPr lang="hu-HU" sz="2000" dirty="0">
              <a:latin typeface="Arial Rounded MT Bold" pitchFamily="34" charset="0"/>
            </a:endParaRPr>
          </a:p>
        </p:txBody>
      </p:sp>
      <p:sp>
        <p:nvSpPr>
          <p:cNvPr id="6" name="Téglalap 5"/>
          <p:cNvSpPr/>
          <p:nvPr/>
        </p:nvSpPr>
        <p:spPr>
          <a:xfrm>
            <a:off x="501959" y="3875392"/>
            <a:ext cx="61926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hu-HU" sz="2000" dirty="0">
                <a:latin typeface="Arial Rounded MT Bold" pitchFamily="34" charset="0"/>
                <a:ea typeface="Calibri"/>
                <a:cs typeface="Times New Roman"/>
              </a:rPr>
              <a:t>Tömör rézvezető, PVC érszigetelés, </a:t>
            </a:r>
            <a:r>
              <a:rPr lang="hu-HU" sz="2000" dirty="0" smtClean="0">
                <a:latin typeface="Arial Rounded MT Bold" pitchFamily="34" charset="0"/>
                <a:ea typeface="Calibri"/>
                <a:cs typeface="Times New Roman"/>
              </a:rPr>
              <a:t>Műanyag fólia </a:t>
            </a:r>
            <a:r>
              <a:rPr lang="hu-HU" sz="2000" dirty="0">
                <a:latin typeface="Arial Rounded MT Bold" pitchFamily="34" charset="0"/>
                <a:ea typeface="Calibri"/>
                <a:cs typeface="Times New Roman"/>
              </a:rPr>
              <a:t>szalag</a:t>
            </a:r>
            <a:endParaRPr lang="hu-HU" sz="2000" dirty="0">
              <a:latin typeface="Arial Rounded MT Bold" pitchFamily="34" charset="0"/>
            </a:endParaRPr>
          </a:p>
        </p:txBody>
      </p:sp>
      <p:sp>
        <p:nvSpPr>
          <p:cNvPr id="7" name="Téglalap 6"/>
          <p:cNvSpPr/>
          <p:nvPr/>
        </p:nvSpPr>
        <p:spPr>
          <a:xfrm>
            <a:off x="467679" y="4594376"/>
            <a:ext cx="741682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hu-HU" sz="2000" dirty="0">
                <a:latin typeface="Arial Rounded MT Bold" pitchFamily="34" charset="0"/>
                <a:ea typeface="Calibri"/>
                <a:cs typeface="Times New Roman"/>
              </a:rPr>
              <a:t>Halogénmentes üvegszál szalag</a:t>
            </a:r>
            <a:br>
              <a:rPr lang="hu-HU" sz="2000" dirty="0">
                <a:latin typeface="Arial Rounded MT Bold" pitchFamily="34" charset="0"/>
                <a:ea typeface="Calibri"/>
                <a:cs typeface="Times New Roman"/>
              </a:rPr>
            </a:br>
            <a:r>
              <a:rPr lang="hu-HU" sz="2000" dirty="0" smtClean="0">
                <a:latin typeface="Arial Rounded MT Bold" pitchFamily="34" charset="0"/>
                <a:ea typeface="Calibri"/>
                <a:cs typeface="Times New Roman"/>
              </a:rPr>
              <a:t> Műanyag kasírozású </a:t>
            </a:r>
            <a:r>
              <a:rPr lang="hu-HU" sz="2000" dirty="0">
                <a:latin typeface="Arial Rounded MT Bold" pitchFamily="34" charset="0"/>
                <a:ea typeface="Calibri"/>
                <a:cs typeface="Times New Roman"/>
              </a:rPr>
              <a:t>alufólia árnyékolás mellékszállal (csak a </a:t>
            </a:r>
            <a:r>
              <a:rPr lang="hu-HU" sz="2000" dirty="0" smtClean="0">
                <a:latin typeface="Arial Rounded MT Bold" pitchFamily="34" charset="0"/>
                <a:ea typeface="Calibri"/>
                <a:cs typeface="Times New Roman"/>
              </a:rPr>
              <a:t>JB-Y(St.)</a:t>
            </a:r>
            <a:r>
              <a:rPr lang="hu-HU" sz="2000" dirty="0">
                <a:latin typeface="Arial Rounded MT Bold" pitchFamily="34" charset="0"/>
                <a:ea typeface="Calibri"/>
                <a:cs typeface="Times New Roman"/>
              </a:rPr>
              <a:t>Y típusnál)</a:t>
            </a:r>
            <a:br>
              <a:rPr lang="hu-HU" sz="2000" dirty="0">
                <a:latin typeface="Arial Rounded MT Bold" pitchFamily="34" charset="0"/>
                <a:ea typeface="Calibri"/>
                <a:cs typeface="Times New Roman"/>
              </a:rPr>
            </a:br>
            <a:r>
              <a:rPr lang="hu-HU" sz="2000" dirty="0" smtClean="0">
                <a:latin typeface="Arial Rounded MT Bold" pitchFamily="34" charset="0"/>
                <a:ea typeface="Calibri"/>
                <a:cs typeface="Times New Roman"/>
              </a:rPr>
              <a:t> </a:t>
            </a:r>
            <a:r>
              <a:rPr lang="hu-HU" sz="2000" dirty="0">
                <a:latin typeface="Arial Rounded MT Bold" pitchFamily="34" charset="0"/>
                <a:ea typeface="Calibri"/>
                <a:cs typeface="Times New Roman"/>
              </a:rPr>
              <a:t>PVC külső köpeny, piros</a:t>
            </a:r>
            <a:endParaRPr lang="hu-HU" sz="2000" dirty="0">
              <a:latin typeface="Arial Rounded MT Bold" pitchFamily="34" charset="0"/>
            </a:endParaRPr>
          </a:p>
        </p:txBody>
      </p:sp>
      <p:pic>
        <p:nvPicPr>
          <p:cNvPr id="7170" name="Picture 2" descr="http://kabelgyar.hu/katalogus/114_jbyyjbysty_elemei/114_jbyyjbysty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5517232"/>
            <a:ext cx="3672408" cy="10858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21041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30000">
        <p14:vortex dir="r"/>
      </p:transition>
    </mc:Choice>
    <mc:Fallback>
      <p:transition spd="slow" advClick="0" advTm="3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403648" y="44624"/>
            <a:ext cx="603041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hu-HU" sz="2800" b="1" dirty="0">
                <a:solidFill>
                  <a:srgbClr val="FF0000"/>
                </a:solidFill>
              </a:rPr>
              <a:t>Távközlési vezetékek és kábelek </a:t>
            </a:r>
            <a:r>
              <a:rPr lang="hu-HU" b="1" dirty="0">
                <a:solidFill>
                  <a:srgbClr val="FF0000"/>
                </a:solidFill>
              </a:rPr>
              <a:t/>
            </a:r>
            <a:br>
              <a:rPr lang="hu-HU" b="1" dirty="0">
                <a:solidFill>
                  <a:srgbClr val="FF0000"/>
                </a:solidFill>
              </a:rPr>
            </a:br>
            <a:endParaRPr lang="hu-HU" b="1" dirty="0">
              <a:solidFill>
                <a:srgbClr val="FF0000"/>
              </a:solidFill>
              <a:effectLst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467544" y="620688"/>
            <a:ext cx="8280920" cy="334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u-HU" sz="2400" b="1" dirty="0">
                <a:latin typeface="Arial Rounded MT Bold" pitchFamily="34" charset="0"/>
                <a:ea typeface="Calibri"/>
                <a:cs typeface="Times New Roman"/>
              </a:rPr>
              <a:t>Kábel felépítése:</a:t>
            </a:r>
            <a:r>
              <a:rPr lang="hu-HU" sz="2000" b="1" dirty="0">
                <a:latin typeface="Arial Rounded MT Bold" pitchFamily="34" charset="0"/>
                <a:ea typeface="Calibri"/>
                <a:cs typeface="Times New Roman"/>
              </a:rPr>
              <a:t/>
            </a:r>
            <a:br>
              <a:rPr lang="hu-HU" sz="2000" b="1" dirty="0">
                <a:latin typeface="Arial Rounded MT Bold" pitchFamily="34" charset="0"/>
                <a:ea typeface="Calibri"/>
                <a:cs typeface="Times New Roman"/>
              </a:rPr>
            </a:br>
            <a:r>
              <a:rPr lang="hu-HU" sz="2000" b="1" dirty="0" smtClean="0">
                <a:latin typeface="Arial Rounded MT Bold" pitchFamily="34" charset="0"/>
                <a:ea typeface="Calibri"/>
                <a:cs typeface="Times New Roman"/>
              </a:rPr>
              <a:t>a-tömör </a:t>
            </a:r>
            <a:r>
              <a:rPr lang="hu-HU" sz="2000" b="1" dirty="0">
                <a:latin typeface="Arial Rounded MT Bold" pitchFamily="34" charset="0"/>
                <a:ea typeface="Calibri"/>
                <a:cs typeface="Times New Roman"/>
              </a:rPr>
              <a:t>rézvezető</a:t>
            </a:r>
            <a:r>
              <a:rPr lang="hu-HU" sz="2000" dirty="0">
                <a:latin typeface="Arial Rounded MT Bold" pitchFamily="34" charset="0"/>
                <a:ea typeface="Calibri"/>
                <a:cs typeface="Times New Roman"/>
              </a:rPr>
              <a:t/>
            </a:r>
            <a:br>
              <a:rPr lang="hu-HU" sz="2000" dirty="0">
                <a:latin typeface="Arial Rounded MT Bold" pitchFamily="34" charset="0"/>
                <a:ea typeface="Calibri"/>
                <a:cs typeface="Times New Roman"/>
              </a:rPr>
            </a:br>
            <a:r>
              <a:rPr lang="hu-HU" sz="2000" b="1" dirty="0">
                <a:latin typeface="Arial Rounded MT Bold" pitchFamily="34" charset="0"/>
                <a:ea typeface="Calibri"/>
                <a:cs typeface="Times New Roman"/>
              </a:rPr>
              <a:t>-PVC érszigetelés, </a:t>
            </a:r>
            <a:r>
              <a:rPr lang="hu-HU" sz="2000" dirty="0">
                <a:latin typeface="Arial Rounded MT Bold" pitchFamily="34" charset="0"/>
                <a:ea typeface="Calibri"/>
                <a:cs typeface="Times New Roman"/>
              </a:rPr>
              <a:t>megkülönböztetés színjelöléssel, az erek párba sodrottak</a:t>
            </a:r>
            <a:br>
              <a:rPr lang="hu-HU" sz="2000" dirty="0">
                <a:latin typeface="Arial Rounded MT Bold" pitchFamily="34" charset="0"/>
                <a:ea typeface="Calibri"/>
                <a:cs typeface="Times New Roman"/>
              </a:rPr>
            </a:br>
            <a:r>
              <a:rPr lang="hu-HU" sz="2000" b="1" dirty="0" smtClean="0">
                <a:latin typeface="Arial Rounded MT Bold" pitchFamily="34" charset="0"/>
                <a:ea typeface="Calibri"/>
                <a:cs typeface="Times New Roman"/>
              </a:rPr>
              <a:t>a-poliészter </a:t>
            </a:r>
            <a:r>
              <a:rPr lang="hu-HU" sz="2000" b="1" dirty="0">
                <a:latin typeface="Arial Rounded MT Bold" pitchFamily="34" charset="0"/>
                <a:ea typeface="Calibri"/>
                <a:cs typeface="Times New Roman"/>
              </a:rPr>
              <a:t>fólia lekötés</a:t>
            </a:r>
            <a:r>
              <a:rPr lang="hu-HU" sz="2000" dirty="0">
                <a:latin typeface="Arial Rounded MT Bold" pitchFamily="34" charset="0"/>
                <a:ea typeface="Calibri"/>
                <a:cs typeface="Times New Roman"/>
              </a:rPr>
              <a:t/>
            </a:r>
            <a:br>
              <a:rPr lang="hu-HU" sz="2000" dirty="0">
                <a:latin typeface="Arial Rounded MT Bold" pitchFamily="34" charset="0"/>
                <a:ea typeface="Calibri"/>
                <a:cs typeface="Times New Roman"/>
              </a:rPr>
            </a:br>
            <a:r>
              <a:rPr lang="hu-HU" sz="2000" b="1" dirty="0">
                <a:latin typeface="Arial Rounded MT Bold" pitchFamily="34" charset="0"/>
                <a:ea typeface="Calibri"/>
                <a:cs typeface="Times New Roman"/>
              </a:rPr>
              <a:t>-PVC-re kasírozott alumínium fólia árnyékolás,</a:t>
            </a:r>
            <a:r>
              <a:rPr lang="hu-HU" sz="2000" dirty="0">
                <a:latin typeface="Arial Rounded MT Bold" pitchFamily="34" charset="0"/>
                <a:ea typeface="Calibri"/>
                <a:cs typeface="Times New Roman"/>
              </a:rPr>
              <a:t> mely kontaktusban van a mellette futó szigeteletlen vezetővel</a:t>
            </a:r>
            <a:br>
              <a:rPr lang="hu-HU" sz="2000" dirty="0">
                <a:latin typeface="Arial Rounded MT Bold" pitchFamily="34" charset="0"/>
                <a:ea typeface="Calibri"/>
                <a:cs typeface="Times New Roman"/>
              </a:rPr>
            </a:br>
            <a:r>
              <a:rPr lang="hu-HU" sz="2000" b="1" dirty="0">
                <a:latin typeface="Arial Rounded MT Bold" pitchFamily="34" charset="0"/>
                <a:ea typeface="Calibri"/>
                <a:cs typeface="Times New Roman"/>
              </a:rPr>
              <a:t>-PVC külső köpeny</a:t>
            </a:r>
            <a:r>
              <a:rPr lang="hu-HU" sz="2000" dirty="0">
                <a:latin typeface="Arial Rounded MT Bold" pitchFamily="34" charset="0"/>
                <a:ea typeface="Calibri"/>
                <a:cs typeface="Times New Roman"/>
              </a:rPr>
              <a:t>, szürke. A köpeny lángálló, és önkioltó kivitelű DIN VDE 0472,part804 és IEC 60332-1 szerint</a:t>
            </a:r>
            <a:endParaRPr lang="hu-HU" sz="2000" dirty="0">
              <a:effectLst/>
              <a:latin typeface="Arial Rounded MT Bold" pitchFamily="34" charset="0"/>
              <a:ea typeface="Calibri"/>
              <a:cs typeface="Times New Roman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431540" y="3969297"/>
            <a:ext cx="8352928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u-HU" sz="2000" b="1" dirty="0">
                <a:latin typeface="Arial Rounded MT Bold" pitchFamily="34" charset="0"/>
                <a:ea typeface="Calibri"/>
                <a:cs typeface="Times New Roman"/>
              </a:rPr>
              <a:t>Felhasználási </a:t>
            </a:r>
            <a:r>
              <a:rPr lang="hu-HU" sz="2000" b="1" dirty="0" smtClean="0">
                <a:latin typeface="Arial Rounded MT Bold" pitchFamily="34" charset="0"/>
                <a:ea typeface="Calibri"/>
                <a:cs typeface="Times New Roman"/>
              </a:rPr>
              <a:t>terület :</a:t>
            </a:r>
            <a:r>
              <a:rPr lang="hu-HU" sz="2000" dirty="0">
                <a:latin typeface="Arial Rounded MT Bold" pitchFamily="34" charset="0"/>
                <a:ea typeface="Calibri"/>
                <a:cs typeface="Times New Roman"/>
              </a:rPr>
              <a:t/>
            </a:r>
            <a:br>
              <a:rPr lang="hu-HU" sz="2000" dirty="0">
                <a:latin typeface="Arial Rounded MT Bold" pitchFamily="34" charset="0"/>
                <a:ea typeface="Calibri"/>
                <a:cs typeface="Times New Roman"/>
              </a:rPr>
            </a:br>
            <a:r>
              <a:rPr lang="hu-HU" sz="2000" dirty="0" smtClean="0">
                <a:latin typeface="Arial Rounded MT Bold" pitchFamily="34" charset="0"/>
                <a:ea typeface="Calibri"/>
                <a:cs typeface="Times New Roman"/>
              </a:rPr>
              <a:t>a-belső </a:t>
            </a:r>
            <a:r>
              <a:rPr lang="hu-HU" sz="2000" dirty="0">
                <a:latin typeface="Arial Rounded MT Bold" pitchFamily="34" charset="0"/>
                <a:ea typeface="Calibri"/>
                <a:cs typeface="Times New Roman"/>
              </a:rPr>
              <a:t>terekben, kábelcsatornában vagy egyéb módon rögzítve.</a:t>
            </a:r>
            <a:br>
              <a:rPr lang="hu-HU" sz="2000" dirty="0">
                <a:latin typeface="Arial Rounded MT Bold" pitchFamily="34" charset="0"/>
                <a:ea typeface="Calibri"/>
                <a:cs typeface="Times New Roman"/>
              </a:rPr>
            </a:br>
            <a:r>
              <a:rPr lang="hu-HU" sz="2000" dirty="0" smtClean="0">
                <a:latin typeface="Arial Rounded MT Bold" pitchFamily="34" charset="0"/>
                <a:ea typeface="Calibri"/>
                <a:cs typeface="Times New Roman"/>
              </a:rPr>
              <a:t>a-elsősorban </a:t>
            </a:r>
            <a:r>
              <a:rPr lang="hu-HU" sz="2000" dirty="0">
                <a:latin typeface="Arial Rounded MT Bold" pitchFamily="34" charset="0"/>
                <a:ea typeface="Calibri"/>
                <a:cs typeface="Times New Roman"/>
              </a:rPr>
              <a:t>telefonkábel, de használható mérő, jelző és pl.: biztonsági berendezések jelátviteli kábeleinek alkalmas. </a:t>
            </a:r>
            <a:br>
              <a:rPr lang="hu-HU" sz="2000" dirty="0">
                <a:latin typeface="Arial Rounded MT Bold" pitchFamily="34" charset="0"/>
                <a:ea typeface="Calibri"/>
                <a:cs typeface="Times New Roman"/>
              </a:rPr>
            </a:br>
            <a:r>
              <a:rPr lang="hu-HU" sz="2000" dirty="0">
                <a:latin typeface="Arial Rounded MT Bold" pitchFamily="34" charset="0"/>
                <a:ea typeface="Calibri"/>
                <a:cs typeface="Times New Roman"/>
              </a:rPr>
              <a:t>Nem UV álló.</a:t>
            </a:r>
            <a:endParaRPr lang="hu-HU" sz="2000" dirty="0">
              <a:effectLst/>
              <a:latin typeface="Arial Rounded MT Bold" pitchFamily="34" charset="0"/>
              <a:ea typeface="Calibri"/>
              <a:cs typeface="Times New Roman"/>
            </a:endParaRPr>
          </a:p>
        </p:txBody>
      </p:sp>
      <p:pic>
        <p:nvPicPr>
          <p:cNvPr id="8194" name="Picture 2" descr="J-Y(St)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589240"/>
            <a:ext cx="3096344" cy="11906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62947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 advTm="25000">
        <p14:shred/>
      </p:transition>
    </mc:Choice>
    <mc:Fallback>
      <p:transition spd="slow" advClick="0" advTm="2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1979712" y="260648"/>
            <a:ext cx="43262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200" dirty="0">
                <a:solidFill>
                  <a:srgbClr val="FF0000"/>
                </a:solidFill>
              </a:rPr>
              <a:t>Villamos vezetékek</a:t>
            </a:r>
          </a:p>
        </p:txBody>
      </p:sp>
      <p:sp>
        <p:nvSpPr>
          <p:cNvPr id="5" name="Téglalap 4"/>
          <p:cNvSpPr/>
          <p:nvPr/>
        </p:nvSpPr>
        <p:spPr>
          <a:xfrm>
            <a:off x="323528" y="1124744"/>
            <a:ext cx="85689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>
                <a:latin typeface="Arial Rounded MT Bold" pitchFamily="34" charset="0"/>
              </a:rPr>
              <a:t>A mai korszerű villamos vezetékek szerkezete két lényeges elemből áll, amit a villanyszerelés alkalmával figyelembe kell venni: a belső úgynevezett vezető érből és az ezt körbefogó külső szigetelésekből, amik lehetnek többrétegűek is.</a:t>
            </a:r>
          </a:p>
        </p:txBody>
      </p:sp>
      <p:sp>
        <p:nvSpPr>
          <p:cNvPr id="6" name="Téglalap 5"/>
          <p:cNvSpPr/>
          <p:nvPr/>
        </p:nvSpPr>
        <p:spPr>
          <a:xfrm>
            <a:off x="323528" y="2348880"/>
            <a:ext cx="842493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>
                <a:latin typeface="Arial Rounded MT Bold" pitchFamily="34" charset="0"/>
              </a:rPr>
              <a:t>A háztartásokban, beleértve az épületek, lakások, helyiségek elektromos hálózat át is, lényegében kétféle típusú villamos vezetéket használnak: olyat aminek a belső vezető fém ere tömör, és a másikat, ahol a vezető sok vékony elemi fémszálból van összesodorva . Ez utóbbit “flexibilis”, azaz hajlékony vezetékeknek hívják, és főleg a villamos fogyasztók közvetlen bekapcsolására valók. Például a háztartási gépek és tulajdonképpen minden villamos készülék csatlakozókábele ilyen hajlékony vezeték 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085184"/>
            <a:ext cx="2592288" cy="14287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5085184"/>
            <a:ext cx="3114675" cy="14287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716" y="5060886"/>
            <a:ext cx="1895475" cy="14287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7105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 advClick="0" advTm="35000">
        <p14:switch dir="r"/>
      </p:transition>
    </mc:Choice>
    <mc:Fallback>
      <p:transition spd="slow" advClick="0" advTm="3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251520" y="404664"/>
            <a:ext cx="8568952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u-HU" sz="2000" dirty="0">
                <a:latin typeface="Arial Rounded MT Bold" pitchFamily="34" charset="0"/>
                <a:ea typeface="Calibri"/>
                <a:cs typeface="Times New Roman"/>
              </a:rPr>
              <a:t>A tömör belső fém vezetővel rendelkező huzalokat elsősorban a hálózatok szerelésénél, a falba épített védőcsőbe húzva alkalmazzák. Régebben a falakba vékony fémlemezből kialakított, belül kátrányos papírral szigetelt, úgynevezett “</a:t>
            </a:r>
            <a:r>
              <a:rPr lang="hu-HU" sz="2000" dirty="0" smtClean="0">
                <a:latin typeface="Arial Rounded MT Bold" pitchFamily="34" charset="0"/>
                <a:ea typeface="Calibri"/>
                <a:cs typeface="Times New Roman"/>
              </a:rPr>
              <a:t>Bergmann”a-csöveket </a:t>
            </a:r>
            <a:r>
              <a:rPr lang="hu-HU" sz="2000" dirty="0">
                <a:latin typeface="Arial Rounded MT Bold" pitchFamily="34" charset="0"/>
                <a:ea typeface="Calibri"/>
                <a:cs typeface="Times New Roman"/>
              </a:rPr>
              <a:t>helyeztek és a gumi-textil szigetelésű vezetékeket ebbe “húzták” bele. A padlás-, és más nedves-, tűzveszélyes terekben meghatározó megoldásként az úgynevezett “AP”, acélpáncél csövekkel védték a vezetékeket. Az ilyen csöveknek természetesen semmi közük nem volt sem az acélhoz, sem a páncélhoz, rendszerint átlagos minőségű vaslemezből készült csövek voltak. A </a:t>
            </a:r>
            <a:r>
              <a:rPr lang="hu-HU" sz="2000" b="1" dirty="0">
                <a:latin typeface="Arial Rounded MT Bold" pitchFamily="34" charset="0"/>
                <a:ea typeface="Calibri"/>
                <a:cs typeface="Times New Roman"/>
              </a:rPr>
              <a:t>villanyszerelő</a:t>
            </a:r>
            <a:r>
              <a:rPr lang="hu-HU" sz="2000" dirty="0">
                <a:latin typeface="Arial Rounded MT Bold" pitchFamily="34" charset="0"/>
                <a:ea typeface="Calibri"/>
                <a:cs typeface="Times New Roman"/>
              </a:rPr>
              <a:t> a régebbi épületekben mindkettő megoldással találkozik.</a:t>
            </a:r>
            <a:endParaRPr lang="hu-HU" sz="2000" dirty="0">
              <a:effectLst/>
              <a:latin typeface="Arial Rounded MT Bold" pitchFamily="34" charset="0"/>
              <a:ea typeface="Calibri"/>
              <a:cs typeface="Times New Roman"/>
            </a:endParaRPr>
          </a:p>
        </p:txBody>
      </p:sp>
      <p:pic>
        <p:nvPicPr>
          <p:cNvPr id="1026" name="Picture 2" descr="http://t0.gstatic.com/images?q=tbn:ANd9GcREfmNvTaL8RR0unl-OUfkbYrvA9rnxqEakaRxk6ASiwNpnJMXjF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744314"/>
            <a:ext cx="5256584" cy="18478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6389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 advTm="35000">
        <p14:flip dir="r"/>
      </p:transition>
    </mc:Choice>
    <mc:Fallback>
      <p:transition spd="slow" advClick="0" advTm="3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395536" y="116632"/>
            <a:ext cx="82809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b="1" dirty="0">
                <a:latin typeface="Arial Rounded MT Bold" pitchFamily="34" charset="0"/>
              </a:rPr>
              <a:t>A lakások áramköreinek</a:t>
            </a:r>
            <a:r>
              <a:rPr lang="hu-HU" sz="2000" dirty="0">
                <a:latin typeface="Arial Rounded MT Bold" pitchFamily="34" charset="0"/>
              </a:rPr>
              <a:t> a legkisebb ke­resztmetszetű alumínium vezeték 2,5 mm</a:t>
            </a:r>
            <a:r>
              <a:rPr lang="hu-HU" sz="2000" baseline="30000" dirty="0">
                <a:latin typeface="Arial Rounded MT Bold" pitchFamily="34" charset="0"/>
              </a:rPr>
              <a:t>2</a:t>
            </a:r>
            <a:r>
              <a:rPr lang="hu-HU" sz="2000" dirty="0">
                <a:latin typeface="Arial Rounded MT Bold" pitchFamily="34" charset="0"/>
              </a:rPr>
              <a:t>-es lehet, de célszerűbb ehelyett az 1,5 mm</a:t>
            </a:r>
            <a:r>
              <a:rPr lang="hu-HU" sz="2000" baseline="30000" dirty="0">
                <a:latin typeface="Arial Rounded MT Bold" pitchFamily="34" charset="0"/>
              </a:rPr>
              <a:t>2</a:t>
            </a:r>
            <a:r>
              <a:rPr lang="hu-HU" sz="2000" dirty="0">
                <a:latin typeface="Arial Rounded MT Bold" pitchFamily="34" charset="0"/>
              </a:rPr>
              <a:t>-es rézvezeték használata. E vezetékek </a:t>
            </a:r>
            <a:r>
              <a:rPr lang="hu-HU" sz="2000" dirty="0" smtClean="0">
                <a:latin typeface="Arial Rounded MT Bold" pitchFamily="34" charset="0"/>
              </a:rPr>
              <a:t>Max. </a:t>
            </a:r>
            <a:r>
              <a:rPr lang="hu-HU" sz="2000" dirty="0">
                <a:latin typeface="Arial Rounded MT Bold" pitchFamily="34" charset="0"/>
              </a:rPr>
              <a:t>3 kW egyidejű terheléshez, illetve 20-25 m nyomvonal hosszúságig megfelelőek. Az áramkörre az ajánlottnál nagyobb fogyasztást nem szabad kapcsolni. A vezetékek esetleg kicserélhetők nagyobb keresztmetszetűre, amennyiben beleférnek a védőcsőbe.</a:t>
            </a:r>
          </a:p>
        </p:txBody>
      </p:sp>
      <p:sp>
        <p:nvSpPr>
          <p:cNvPr id="3" name="Téglalap 2"/>
          <p:cNvSpPr/>
          <p:nvPr/>
        </p:nvSpPr>
        <p:spPr>
          <a:xfrm>
            <a:off x="395536" y="2276872"/>
            <a:ext cx="7920880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>
                <a:latin typeface="Arial Rounded MT Bold" pitchFamily="34" charset="0"/>
              </a:rPr>
              <a:t>A vezetékek szigetelő bevonatának a szí­ne előírásos. A fázisvezeték fekete, a nulla vezeték kék, a földvezeték (nullázó vezeték) zöld-sárga színű (régebben piros) kell, hogy legyen. Eltérő színű vezetékek mindkét végé­nél az előírt színjelölést szigetelőszalaggal kötelező megjelölni.</a:t>
            </a:r>
          </a:p>
          <a:p>
            <a:endParaRPr lang="hu-HU" dirty="0"/>
          </a:p>
        </p:txBody>
      </p:sp>
      <p:sp>
        <p:nvSpPr>
          <p:cNvPr id="4" name="Téglalap 3"/>
          <p:cNvSpPr/>
          <p:nvPr/>
        </p:nvSpPr>
        <p:spPr>
          <a:xfrm>
            <a:off x="395536" y="3861048"/>
            <a:ext cx="813690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>
                <a:latin typeface="Arial Rounded MT Bold" pitchFamily="34" charset="0"/>
              </a:rPr>
              <a:t>A kettős szigeteléssel ellátott, un. MM fal­vezeték védőcső nélkül, közvetlenül a vako­latba helyezhető. A lakásokban a kábelnek nevezett vezetékeket nem szerelik védőcső­be. Ezek külső burkoló köpenye nélkül is kellő védelmet nyújt. Rendszerint több erűek, melyeket érszigetelés vesz körül, és övszigetelés fog össze, kívül pedig külön műanyag burkolat veszi körül.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6266" y="5988755"/>
            <a:ext cx="1802816" cy="71965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988756"/>
            <a:ext cx="1753344" cy="7196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988757"/>
            <a:ext cx="1782321" cy="7196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4479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40000">
        <p14:gallery dir="l"/>
      </p:transition>
    </mc:Choice>
    <mc:Fallback>
      <p:transition spd="slow" advClick="0" advTm="4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179512" y="117693"/>
            <a:ext cx="869282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>
                <a:latin typeface="Arial Rounded MT Bold" pitchFamily="34" charset="0"/>
              </a:rPr>
              <a:t>Ha az erek vékony rézszálakból vannak összeállítva, a kábel kellően hajlékony, ezért nem helyhez kötött fogyasztóknak (rádió, va­saló, konyhai kisgépek stb.) a dugaszaljzat­hoz villás dugóval csatlakozó un. lengő veze­tékeihez ezt alkalmazzák</a:t>
            </a:r>
            <a:r>
              <a:rPr lang="hu-HU" dirty="0" smtClean="0">
                <a:latin typeface="Arial Rounded MT Bold" pitchFamily="34" charset="0"/>
              </a:rPr>
              <a:t>.</a:t>
            </a:r>
          </a:p>
          <a:p>
            <a:endParaRPr lang="hu-HU" dirty="0">
              <a:latin typeface="Arial Rounded MT Bold" pitchFamily="34" charset="0"/>
            </a:endParaRPr>
          </a:p>
          <a:p>
            <a:r>
              <a:rPr lang="hu-HU" dirty="0">
                <a:latin typeface="Arial Rounded MT Bold" pitchFamily="34" charset="0"/>
              </a:rPr>
              <a:t>Éghető anyagú épületek (faházak, padlás) vezetékeihez kábeleket kell használni, ame­lyeket falra erősített kábelbilincsek tartanak. E vezetékekhez növelt </a:t>
            </a:r>
            <a:r>
              <a:rPr lang="hu-HU" dirty="0" smtClean="0">
                <a:latin typeface="Arial Rounded MT Bold" pitchFamily="34" charset="0"/>
              </a:rPr>
              <a:t>meleg állóság </a:t>
            </a:r>
            <a:r>
              <a:rPr lang="hu-HU" dirty="0">
                <a:latin typeface="Arial Rounded MT Bold" pitchFamily="34" charset="0"/>
              </a:rPr>
              <a:t>csatla­kozó- és kapcsolódobozokat kell alkalmazni (ezeket háromszöggel körbevett F betű vagy áthúzott lángnyelv rajza jelzi).</a:t>
            </a:r>
          </a:p>
          <a:p>
            <a:r>
              <a:rPr lang="hu-HU" dirty="0">
                <a:latin typeface="Arial Rounded MT Bold" pitchFamily="34" charset="0"/>
              </a:rPr>
              <a:t>A kábelek elsősorban két (fázis és nulla), három (fázis, nulla és föld), esetleg négy vagy több erűek lehetnek. A vezetékkötéseket, tol­dásokat, </a:t>
            </a:r>
            <a:endParaRPr lang="hu-HU" dirty="0" smtClean="0">
              <a:latin typeface="Arial Rounded MT Bold" pitchFamily="34" charset="0"/>
            </a:endParaRPr>
          </a:p>
          <a:p>
            <a:r>
              <a:rPr lang="hu-HU" dirty="0" smtClean="0">
                <a:latin typeface="Arial Rounded MT Bold" pitchFamily="34" charset="0"/>
              </a:rPr>
              <a:t>leágazásokat </a:t>
            </a:r>
            <a:r>
              <a:rPr lang="hu-HU" dirty="0">
                <a:latin typeface="Arial Rounded MT Bold" pitchFamily="34" charset="0"/>
              </a:rPr>
              <a:t>kizárólag </a:t>
            </a:r>
            <a:r>
              <a:rPr lang="hu-HU" dirty="0" smtClean="0">
                <a:latin typeface="Arial Rounded MT Bold" pitchFamily="34" charset="0"/>
              </a:rPr>
              <a:t>elágazó dobozban </a:t>
            </a:r>
            <a:r>
              <a:rPr lang="hu-HU" dirty="0">
                <a:latin typeface="Arial Rounded MT Bold" pitchFamily="34" charset="0"/>
              </a:rPr>
              <a:t>és a szerelvények bekötésénél sza­bad készíteni. Ehhez a vezetékvégeket 10-15 cm ráhagyással levágva és a szigetelés 2-3 cm-es eltávolításával kell előkészíteni</a:t>
            </a:r>
            <a:r>
              <a:rPr lang="hu-HU" dirty="0" smtClean="0">
                <a:latin typeface="Arial Rounded MT Bold" pitchFamily="34" charset="0"/>
              </a:rPr>
              <a:t>.</a:t>
            </a:r>
          </a:p>
          <a:p>
            <a:endParaRPr lang="hu-HU" dirty="0">
              <a:latin typeface="Arial Rounded MT Bold" pitchFamily="34" charset="0"/>
            </a:endParaRPr>
          </a:p>
          <a:p>
            <a:r>
              <a:rPr lang="hu-HU" dirty="0">
                <a:latin typeface="Arial Rounded MT Bold" pitchFamily="34" charset="0"/>
              </a:rPr>
              <a:t>Az elektromos vezetékek rögzített kötései­hez vezeték-összekötőket, elsősorban bakelit­házas sorozatkapcsokat („csokoládészorítók") alkalmaznak. Ezzel a csavaros szorítással lé­tesítik az összekötést. Alumíniumvezetékeknél a </a:t>
            </a:r>
            <a:r>
              <a:rPr lang="hu-HU" dirty="0" smtClean="0">
                <a:latin typeface="Arial Rounded MT Bold" pitchFamily="34" charset="0"/>
              </a:rPr>
              <a:t>rögzítő csavarok </a:t>
            </a:r>
            <a:r>
              <a:rPr lang="hu-HU" dirty="0">
                <a:latin typeface="Arial Rounded MT Bold" pitchFamily="34" charset="0"/>
              </a:rPr>
              <a:t>alatt </a:t>
            </a:r>
            <a:r>
              <a:rPr lang="hu-HU" dirty="0" smtClean="0">
                <a:latin typeface="Arial Rounded MT Bold" pitchFamily="34" charset="0"/>
              </a:rPr>
              <a:t>leszorító lemezes </a:t>
            </a:r>
            <a:r>
              <a:rPr lang="hu-HU" dirty="0">
                <a:latin typeface="Arial Rounded MT Bold" pitchFamily="34" charset="0"/>
              </a:rPr>
              <a:t>kivi­telű összekötőket kell alkalmazni. A kábelek egymáshoz kapcsolásánál speciális, hőre zsu­gorodó csöves szigetelést alkalmaznak.</a:t>
            </a:r>
          </a:p>
          <a:p>
            <a:endParaRPr lang="hu-HU" dirty="0">
              <a:latin typeface="Arial Rounded MT Bold" pitchFamily="34" charset="0"/>
            </a:endParaRPr>
          </a:p>
          <a:p>
            <a:endParaRPr lang="hu-HU" dirty="0">
              <a:latin typeface="Arial Rounded MT Bold" pitchFamily="34" charset="0"/>
            </a:endParaRPr>
          </a:p>
          <a:p>
            <a:endParaRPr lang="hu-HU" dirty="0">
              <a:latin typeface="Arial Rounded MT Bold" pitchFamily="34" charset="0"/>
            </a:endParaRPr>
          </a:p>
          <a:p>
            <a:endParaRPr lang="hu-HU" dirty="0"/>
          </a:p>
          <a:p>
            <a:r>
              <a:rPr lang="hu-HU" dirty="0"/>
              <a:t>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943600"/>
            <a:ext cx="2088232" cy="7977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961679"/>
            <a:ext cx="2247900" cy="7905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9155" y="5943600"/>
            <a:ext cx="2338911" cy="7977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1290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 advTm="40000">
        <p14:prism/>
      </p:transition>
    </mc:Choice>
    <mc:Fallback>
      <p:transition spd="slow" advClick="0" advTm="4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17589"/>
            <a:ext cx="7416824" cy="45795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986338"/>
            <a:ext cx="5322887" cy="190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2850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8000">
        <p14:prism isInverted="1"/>
      </p:transition>
    </mc:Choice>
    <mc:Fallback>
      <p:transition spd="slow" advClick="0" advTm="8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>
          <a:xfrm>
            <a:off x="179512" y="404664"/>
            <a:ext cx="698477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000" dirty="0" smtClean="0">
                <a:solidFill>
                  <a:srgbClr val="FF0000"/>
                </a:solidFill>
                <a:latin typeface="Arial Rounded MT Bold" pitchFamily="34" charset="0"/>
              </a:rPr>
              <a:t>Típus: Könnyű, gumi - szigetelésű és köpenyű zsinórvezeték.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u-HU" sz="2000" dirty="0" smtClean="0">
                <a:latin typeface="Arial Rounded MT Bold" pitchFamily="34" charset="0"/>
              </a:rPr>
              <a:t> Szabvány: MSZ 144-14, VDE 0282-4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u-HU" sz="2000" dirty="0" smtClean="0">
                <a:latin typeface="Arial Rounded MT Bold" pitchFamily="34" charset="0"/>
              </a:rPr>
              <a:t>Felépítése: Hajlékony rézvezetők (HD 383 S2 5. osztály) extrudált EI 4 típusú (EPR) gumi-anyagkeverék érszigetelés az erek közötti hézagokat is kitöltő extrudált EM 3 típusú (EPR) gumi-anyagkeverék köpeny, színe fekete.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u-HU" sz="2000" dirty="0" smtClean="0">
                <a:latin typeface="Arial Rounded MT Bold" pitchFamily="34" charset="0"/>
              </a:rPr>
              <a:t>Alkalmazása: Általános használatra, konyhákban és hivatalokban; olyan készülékek táplálására, amelyek vezetéke csekély mechanikai igénybevételnek van kitéve (pl. porszívók, sütő- főző készülékek, forrasztópákák) Ellenálló az ózonnal szemben, olajokkal és zsírokkal érintkezhet. Nem alkalmazható tartós szabadtéri használatra, ipari vagy mezőgazdasági műhelyekben, valamint nem háztartási szerszámok táplálására.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u-HU" sz="2000" dirty="0" smtClean="0">
                <a:latin typeface="Arial Rounded MT Bold" pitchFamily="34" charset="0"/>
              </a:rPr>
              <a:t> Környezeti hőmérséklet: Rögzített elhelyezésnél -40°C-tól +60°C-ig, fektetéskor és mozgatással járó használatban -25°C-tól +60°C-ig.</a:t>
            </a:r>
            <a:endParaRPr lang="hu-HU" sz="2000" dirty="0">
              <a:latin typeface="Arial Rounded MT Bold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5248696"/>
            <a:ext cx="1872208" cy="141163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9692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0" advTm="35000">
        <p14:flash/>
      </p:transition>
    </mc:Choice>
    <mc:Fallback>
      <p:transition spd="slow" advClick="0" advTm="3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20081" y="616056"/>
            <a:ext cx="892899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hu-HU" sz="2000" dirty="0" smtClean="0">
                <a:latin typeface="Arial Rounded MT Bold" pitchFamily="34" charset="0"/>
              </a:rPr>
              <a:t>Típus: Acélhuzal beszövéssel védett, növelt olajállóság, PVC köpenyes zsinórvezeték. Szabvány: HD 21.13, DIN VDE 0281-13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u-HU" sz="2000" dirty="0" smtClean="0">
                <a:latin typeface="Arial Rounded MT Bold" pitchFamily="34" charset="0"/>
              </a:rPr>
              <a:t>Felépítése: csupasz hajlékony rézvezetők (HD 383 S2 5. osztály) YI2 típusú PVC érszigetelés PVC kitöltő köpeny galvanizált acélhuzal beszövés átlátszó YM2 típusú PVC köpeny.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u-HU" sz="2000" dirty="0" smtClean="0">
                <a:latin typeface="Arial Rounded MT Bold" pitchFamily="34" charset="0"/>
              </a:rPr>
              <a:t> Alkalmazása: Épületek belsejében, univerzális jelző-, mérő- és működtető kábelként pl. szerelő- és szállítószalagok, gyártási célokra használt gépek alkatrészeinek, vezérlőegységeinek összekapcsolására. Mozgatása megengedett a gépek áthelyezésekor, beállításakor és ellenőrzésekor, de nincs állandó hajlítgatásra tervezve. A szövött páncélozásnak köszönhetően a mechanikai károsodással szemben fokozott a védelem. Az acélhuzalok felületének galvanizálása a korrózió elleni védelmen túl javítja a beszövés forraszthatóságát is. A köpeny anyaga ellenálló a ráfröccsenő, rácseppenő általános célú ásványolajokkal szemben, de más szénhidrogének, savak és lúgok által okozott szennyeződésüket kerülni kell.</a:t>
            </a:r>
            <a:endParaRPr lang="hu-HU" sz="2000" dirty="0">
              <a:latin typeface="Arial Rounded MT Bold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6396" y="5229200"/>
            <a:ext cx="1918216" cy="14227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églalap 2"/>
          <p:cNvSpPr/>
          <p:nvPr/>
        </p:nvSpPr>
        <p:spPr>
          <a:xfrm>
            <a:off x="2051720" y="213676"/>
            <a:ext cx="4392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400" b="1" dirty="0" smtClean="0">
                <a:solidFill>
                  <a:srgbClr val="FF0000"/>
                </a:solidFill>
                <a:effectLst/>
              </a:rPr>
              <a:t>Erősáramú jelzővezetékek</a:t>
            </a:r>
            <a:endParaRPr lang="hu-H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4368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 advTm="35000">
        <p:dissolve/>
      </p:transition>
    </mc:Choice>
    <mc:Fallback>
      <p:transition spd="slow" advClick="0" advTm="35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763149" y="316750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hu-HU" sz="2400" b="1" dirty="0" smtClean="0">
                <a:solidFill>
                  <a:srgbClr val="FF0000"/>
                </a:solidFill>
              </a:rPr>
              <a:t>Meleg álló </a:t>
            </a:r>
            <a:r>
              <a:rPr lang="hu-HU" sz="2400" b="1" dirty="0">
                <a:solidFill>
                  <a:srgbClr val="FF0000"/>
                </a:solidFill>
              </a:rPr>
              <a:t>(szilikon-gumi szigetelésű) vezetékek </a:t>
            </a:r>
            <a:br>
              <a:rPr lang="hu-HU" sz="2400" b="1" dirty="0">
                <a:solidFill>
                  <a:srgbClr val="FF0000"/>
                </a:solidFill>
              </a:rPr>
            </a:br>
            <a:endParaRPr lang="hu-HU" sz="2400" b="1" dirty="0">
              <a:solidFill>
                <a:srgbClr val="FF0000"/>
              </a:solidFill>
              <a:effectLst/>
            </a:endParaRPr>
          </a:p>
        </p:txBody>
      </p:sp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9835874"/>
              </p:ext>
            </p:extLst>
          </p:nvPr>
        </p:nvGraphicFramePr>
        <p:xfrm>
          <a:off x="0" y="-387424"/>
          <a:ext cx="8964488" cy="4619544"/>
        </p:xfrm>
        <a:graphic>
          <a:graphicData uri="http://schemas.openxmlformats.org/drawingml/2006/table">
            <a:tbl>
              <a:tblPr/>
              <a:tblGrid>
                <a:gridCol w="219718"/>
                <a:gridCol w="8744770"/>
              </a:tblGrid>
              <a:tr h="1083864">
                <a:tc>
                  <a:txBody>
                    <a:bodyPr/>
                    <a:lstStyle/>
                    <a:p>
                      <a:endParaRPr lang="hu-HU" sz="20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hu-HU" sz="2000" dirty="0"/>
                    </a:p>
                  </a:txBody>
                  <a:tcPr>
                    <a:lnL>
                      <a:noFill/>
                    </a:lnL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hu-HU" sz="20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hu-HU" sz="2000" dirty="0"/>
                    </a:p>
                  </a:txBody>
                  <a:tcPr>
                    <a:lnL>
                      <a:noFill/>
                    </a:lnL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hu-HU" sz="2000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hu-HU" sz="2000" dirty="0"/>
                    </a:p>
                  </a:txBody>
                  <a:tcPr>
                    <a:lnL>
                      <a:noFill/>
                    </a:ln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endParaRPr lang="hu-HU" sz="2000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2000" b="1" dirty="0">
                          <a:effectLst/>
                          <a:latin typeface="Arial Rounded MT Bold" pitchFamily="34" charset="0"/>
                          <a:cs typeface="Arial" pitchFamily="34" charset="0"/>
                        </a:rPr>
                        <a:t>Felhasználási terület</a:t>
                      </a:r>
                      <a:endParaRPr lang="hu-HU" sz="2000" dirty="0">
                        <a:effectLst/>
                        <a:latin typeface="Arial Rounded MT Bold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hu-HU" sz="2000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Arial" pitchFamily="34" charset="0"/>
                        <a:buChar char="•"/>
                      </a:pPr>
                      <a:r>
                        <a:rPr lang="hu-HU" sz="2000" dirty="0">
                          <a:effectLst/>
                          <a:latin typeface="Arial Rounded MT Bold" pitchFamily="34" charset="0"/>
                          <a:cs typeface="Arial" pitchFamily="34" charset="0"/>
                        </a:rPr>
                        <a:t>Lámpatestek és berendezések belső huzalozására, váltó és közlő berendezések huzalozására, csekély mechanikai igénybevétel mellett, különösen a magas hőmérsékleti környezetben működő berendezésekhez ajánlott. Legalkalmasabb felhasználási területe az acélgyártás, repülogépgyártás, a hajóépítés, cement- üveg- és kerámiagyártás. Rögzített és védőcsöve elhelyezéskor ügyelni kell a csövek szellőztetésére. Az FZLSI típus gyújtókábelként alkalmazható.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789643"/>
              </p:ext>
            </p:extLst>
          </p:nvPr>
        </p:nvGraphicFramePr>
        <p:xfrm>
          <a:off x="611560" y="3717032"/>
          <a:ext cx="7772400" cy="1645920"/>
        </p:xfrm>
        <a:graphic>
          <a:graphicData uri="http://schemas.openxmlformats.org/drawingml/2006/table">
            <a:tbl>
              <a:tblPr/>
              <a:tblGrid>
                <a:gridCol w="7772400"/>
              </a:tblGrid>
              <a:tr h="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hu-HU" b="1" dirty="0">
                          <a:effectLst/>
                          <a:latin typeface="Arial Rounded MT Bold" pitchFamily="34" charset="0"/>
                        </a:rPr>
                        <a:t>Felépítés</a:t>
                      </a:r>
                      <a:endParaRPr lang="hu-HU" dirty="0">
                        <a:effectLst/>
                        <a:latin typeface="Arial Rounded MT Bold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hu-HU" dirty="0">
                          <a:effectLst/>
                          <a:latin typeface="Arial Rounded MT Bold" pitchFamily="34" charset="0"/>
                        </a:rPr>
                        <a:t>1. Ónozott, tömör (SIA) és finoman sodrott (SIF, FZLSI) rézvezető</a:t>
                      </a:r>
                      <a:br>
                        <a:rPr lang="hu-HU" dirty="0">
                          <a:effectLst/>
                          <a:latin typeface="Arial Rounded MT Bold" pitchFamily="34" charset="0"/>
                        </a:rPr>
                      </a:br>
                      <a:r>
                        <a:rPr lang="hu-HU" dirty="0">
                          <a:effectLst/>
                          <a:latin typeface="Arial Rounded MT Bold" pitchFamily="34" charset="0"/>
                        </a:rPr>
                        <a:t>2. Halogénmentes szilikon (2GI1) érszigetelés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026" name="Picture 2" descr="http://kabelgyar.hu/katalogus/060_siasiffzlsi_elemei/060_siasiffzlsi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886" y="5661248"/>
            <a:ext cx="2857500" cy="7905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kabelgyar.hu/katalogus/060_siasiffzlsi_elemei/060_siasiffzlsi_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5623148"/>
            <a:ext cx="2857500" cy="8286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6254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 advTm="35000">
        <p:checker/>
      </p:transition>
    </mc:Choice>
    <mc:Fallback>
      <p:transition spd="slow" advClick="0" advTm="35000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467544" y="332656"/>
            <a:ext cx="80648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800" b="1" dirty="0">
                <a:solidFill>
                  <a:srgbClr val="FF0000"/>
                </a:solidFill>
              </a:rPr>
              <a:t>Szabad és szigetelt légvezetékek </a:t>
            </a:r>
            <a:r>
              <a:rPr lang="hu-HU" sz="2800" b="1" dirty="0"/>
              <a:t/>
            </a:r>
            <a:br>
              <a:rPr lang="hu-HU" sz="2800" b="1" dirty="0"/>
            </a:br>
            <a:endParaRPr lang="hu-HU" sz="2800" dirty="0"/>
          </a:p>
        </p:txBody>
      </p:sp>
      <p:sp>
        <p:nvSpPr>
          <p:cNvPr id="4" name="Téglalap 3"/>
          <p:cNvSpPr/>
          <p:nvPr/>
        </p:nvSpPr>
        <p:spPr>
          <a:xfrm>
            <a:off x="321871" y="1286763"/>
            <a:ext cx="842493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>
                <a:latin typeface="Arial Rounded MT Bold" pitchFamily="34" charset="0"/>
              </a:rPr>
              <a:t>- Acél vezetéksodrony</a:t>
            </a:r>
          </a:p>
          <a:p>
            <a:r>
              <a:rPr lang="hu-HU" sz="2000" dirty="0">
                <a:latin typeface="Arial Rounded MT Bold" pitchFamily="34" charset="0"/>
              </a:rPr>
              <a:t>védelemre szolgál</a:t>
            </a:r>
          </a:p>
          <a:p>
            <a:r>
              <a:rPr lang="hu-HU" sz="2000" dirty="0">
                <a:latin typeface="Arial Rounded MT Bold" pitchFamily="34" charset="0"/>
              </a:rPr>
              <a:t>- Alumínium vezetéksodrony</a:t>
            </a:r>
          </a:p>
          <a:p>
            <a:r>
              <a:rPr lang="hu-HU" sz="2000" dirty="0">
                <a:latin typeface="Arial Rounded MT Bold" pitchFamily="34" charset="0"/>
              </a:rPr>
              <a:t>kis és </a:t>
            </a:r>
            <a:r>
              <a:rPr lang="hu-HU" sz="2000" dirty="0" smtClean="0">
                <a:latin typeface="Arial Rounded MT Bold" pitchFamily="34" charset="0"/>
              </a:rPr>
              <a:t>középfeszültségű </a:t>
            </a:r>
            <a:r>
              <a:rPr lang="hu-HU" sz="2000" dirty="0">
                <a:latin typeface="Arial Rounded MT Bold" pitchFamily="34" charset="0"/>
              </a:rPr>
              <a:t>hálózatban, kisebb oszloptávolságokkal. Jele: ASC.</a:t>
            </a:r>
          </a:p>
          <a:p>
            <a:r>
              <a:rPr lang="hu-HU" sz="2000" dirty="0">
                <a:latin typeface="Arial Rounded MT Bold" pitchFamily="34" charset="0"/>
              </a:rPr>
              <a:t>- Ötvözött alumínium vezetéksodrony</a:t>
            </a:r>
          </a:p>
          <a:p>
            <a:r>
              <a:rPr lang="hu-HU" sz="2000" dirty="0" smtClean="0">
                <a:latin typeface="Arial Rounded MT Bold" pitchFamily="34" charset="0"/>
              </a:rPr>
              <a:t>középfeszültségű </a:t>
            </a:r>
            <a:r>
              <a:rPr lang="hu-HU" sz="2000" dirty="0">
                <a:latin typeface="Arial Rounded MT Bold" pitchFamily="34" charset="0"/>
              </a:rPr>
              <a:t>hálózatban, a fentinél nagyobb oszloptávolságokkal. Jele: AASC.</a:t>
            </a:r>
          </a:p>
          <a:p>
            <a:r>
              <a:rPr lang="hu-HU" sz="2000" dirty="0">
                <a:latin typeface="Arial Rounded MT Bold" pitchFamily="34" charset="0"/>
              </a:rPr>
              <a:t>- Acélalumínium vezetéksodrony</a:t>
            </a:r>
          </a:p>
          <a:p>
            <a:r>
              <a:rPr lang="hu-HU" sz="2000" dirty="0" smtClean="0">
                <a:latin typeface="Arial Rounded MT Bold" pitchFamily="34" charset="0"/>
              </a:rPr>
              <a:t>nagyfeszültségű </a:t>
            </a:r>
            <a:r>
              <a:rPr lang="hu-HU" sz="2000" dirty="0">
                <a:latin typeface="Arial Rounded MT Bold" pitchFamily="34" charset="0"/>
              </a:rPr>
              <a:t>hálózatban, nagy oszloptávolságokkal. Jele: ACSR..</a:t>
            </a:r>
          </a:p>
          <a:p>
            <a:r>
              <a:rPr lang="hu-HU" sz="2000" dirty="0">
                <a:latin typeface="Arial Rounded MT Bold" pitchFamily="34" charset="0"/>
              </a:rPr>
              <a:t>- Ötvözött alumínium-acél vezetéksodrony</a:t>
            </a:r>
          </a:p>
          <a:p>
            <a:r>
              <a:rPr lang="hu-HU" sz="2000" dirty="0" smtClean="0">
                <a:latin typeface="Arial Rounded MT Bold" pitchFamily="34" charset="0"/>
              </a:rPr>
              <a:t>nagyfeszültségű </a:t>
            </a:r>
            <a:r>
              <a:rPr lang="hu-HU" sz="2000" dirty="0">
                <a:latin typeface="Arial Rounded MT Bold" pitchFamily="34" charset="0"/>
              </a:rPr>
              <a:t>hálózatban, nagy oszloptávolságokkal. Ritkán alkalmazott. Jele: AACSR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687968"/>
            <a:ext cx="2162175" cy="8096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 descr="http://kabelgyar.hu/katalogus/089_AASC_elemei/089_AASC_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5483179"/>
            <a:ext cx="2857500" cy="12192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976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35000">
        <p:blinds dir="vert"/>
      </p:transition>
    </mc:Choice>
    <mc:Fallback>
      <p:transition spd="slow" advClick="0" advTm="35000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323528" y="1124744"/>
            <a:ext cx="8640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b="1" dirty="0">
                <a:latin typeface="Arial Rounded MT Bold" pitchFamily="34" charset="0"/>
              </a:rPr>
              <a:t>Kábel felépítése</a:t>
            </a:r>
            <a:r>
              <a:rPr lang="hu-HU" sz="2000" dirty="0">
                <a:latin typeface="Arial Rounded MT Bold" pitchFamily="34" charset="0"/>
              </a:rPr>
              <a:t/>
            </a:r>
            <a:br>
              <a:rPr lang="hu-HU" sz="2000" dirty="0">
                <a:latin typeface="Arial Rounded MT Bold" pitchFamily="34" charset="0"/>
              </a:rPr>
            </a:br>
            <a:r>
              <a:rPr lang="hu-HU" sz="2000" dirty="0">
                <a:latin typeface="Arial Rounded MT Bold" pitchFamily="34" charset="0"/>
              </a:rPr>
              <a:t>- sodrott, tömörített alumínium sodrat vezető</a:t>
            </a:r>
            <a:br>
              <a:rPr lang="hu-HU" sz="2000" dirty="0">
                <a:latin typeface="Arial Rounded MT Bold" pitchFamily="34" charset="0"/>
              </a:rPr>
            </a:br>
            <a:r>
              <a:rPr lang="hu-HU" sz="2000" dirty="0">
                <a:latin typeface="Arial Rounded MT Bold" pitchFamily="34" charset="0"/>
              </a:rPr>
              <a:t>- fekete színű, térhálós polietilén (XLPE) köpeny, jelzőbordákkal ellátva</a:t>
            </a:r>
          </a:p>
        </p:txBody>
      </p:sp>
      <p:sp>
        <p:nvSpPr>
          <p:cNvPr id="4" name="Téglalap 3"/>
          <p:cNvSpPr/>
          <p:nvPr/>
        </p:nvSpPr>
        <p:spPr>
          <a:xfrm>
            <a:off x="2195736" y="332656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t"/>
            <a:r>
              <a:rPr lang="hu-HU" sz="3200" b="1" dirty="0">
                <a:solidFill>
                  <a:srgbClr val="FF0000"/>
                </a:solidFill>
              </a:rPr>
              <a:t>szigetelt légvezetékek </a:t>
            </a:r>
            <a:br>
              <a:rPr lang="hu-HU" sz="3200" b="1" dirty="0">
                <a:solidFill>
                  <a:srgbClr val="FF0000"/>
                </a:solidFill>
              </a:rPr>
            </a:br>
            <a:endParaRPr lang="hu-HU" sz="3200" b="1" dirty="0">
              <a:solidFill>
                <a:srgbClr val="FF0000"/>
              </a:solidFill>
              <a:effectLst/>
            </a:endParaRPr>
          </a:p>
        </p:txBody>
      </p:sp>
      <p:sp>
        <p:nvSpPr>
          <p:cNvPr id="6" name="Téglalap 5"/>
          <p:cNvSpPr/>
          <p:nvPr/>
        </p:nvSpPr>
        <p:spPr>
          <a:xfrm>
            <a:off x="323528" y="2448183"/>
            <a:ext cx="8568952" cy="21836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u-HU" sz="2000" b="1" dirty="0">
                <a:latin typeface="Arial Rounded MT Bold" pitchFamily="34" charset="0"/>
                <a:ea typeface="Calibri"/>
                <a:cs typeface="Times New Roman"/>
              </a:rPr>
              <a:t>Felhasználási terület</a:t>
            </a:r>
            <a:r>
              <a:rPr lang="hu-HU" sz="2000" dirty="0">
                <a:latin typeface="Arial Rounded MT Bold" pitchFamily="34" charset="0"/>
                <a:ea typeface="Calibri"/>
                <a:cs typeface="Times New Roman"/>
              </a:rPr>
              <a:t/>
            </a:r>
            <a:br>
              <a:rPr lang="hu-HU" sz="2000" dirty="0">
                <a:latin typeface="Arial Rounded MT Bold" pitchFamily="34" charset="0"/>
                <a:ea typeface="Calibri"/>
                <a:cs typeface="Times New Roman"/>
              </a:rPr>
            </a:br>
            <a:r>
              <a:rPr lang="hu-HU" sz="2000" dirty="0">
                <a:latin typeface="Arial Rounded MT Bold" pitchFamily="34" charset="0"/>
                <a:ea typeface="Calibri"/>
                <a:cs typeface="Times New Roman"/>
              </a:rPr>
              <a:t>- Légkábel</a:t>
            </a:r>
            <a:br>
              <a:rPr lang="hu-HU" sz="2000" dirty="0">
                <a:latin typeface="Arial Rounded MT Bold" pitchFamily="34" charset="0"/>
                <a:ea typeface="Calibri"/>
                <a:cs typeface="Times New Roman"/>
              </a:rPr>
            </a:br>
            <a:r>
              <a:rPr lang="hu-HU" sz="2000" dirty="0">
                <a:latin typeface="Arial Rounded MT Bold" pitchFamily="34" charset="0"/>
                <a:ea typeface="Calibri"/>
                <a:cs typeface="Times New Roman"/>
              </a:rPr>
              <a:t>Lakóépületek, ipari létesítmények tápellátásának megvalósítása levegőben történő bekötésre.</a:t>
            </a:r>
            <a:br>
              <a:rPr lang="hu-HU" sz="2000" dirty="0">
                <a:latin typeface="Arial Rounded MT Bold" pitchFamily="34" charset="0"/>
                <a:ea typeface="Calibri"/>
                <a:cs typeface="Times New Roman"/>
              </a:rPr>
            </a:br>
            <a:r>
              <a:rPr lang="hu-HU" sz="2000" dirty="0">
                <a:latin typeface="Arial Rounded MT Bold" pitchFamily="34" charset="0"/>
                <a:ea typeface="Calibri"/>
                <a:cs typeface="Times New Roman"/>
              </a:rPr>
              <a:t>UV álló, hidegálló. A kábelt tartókábelhez erősítve célszerű üzembe helyezni.</a:t>
            </a:r>
            <a:endParaRPr lang="hu-HU" sz="2000" dirty="0">
              <a:effectLst/>
              <a:latin typeface="Arial Rounded MT Bold" pitchFamily="34" charset="0"/>
              <a:ea typeface="Calibri"/>
              <a:cs typeface="Times New Roman"/>
            </a:endParaRPr>
          </a:p>
        </p:txBody>
      </p:sp>
      <p:pic>
        <p:nvPicPr>
          <p:cNvPr id="3074" name="Picture 2" descr="NFA2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5373216"/>
            <a:ext cx="2381250" cy="11906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57130"/>
            <a:ext cx="2808312" cy="10227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9775173"/>
      </p:ext>
    </p:extLst>
  </p:cSld>
  <p:clrMapOvr>
    <a:masterClrMapping/>
  </p:clrMapOvr>
  <p:transition spd="slow" advClick="0" advTm="25000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827584" y="404664"/>
            <a:ext cx="73448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hu-HU" sz="2800" b="1" dirty="0">
                <a:solidFill>
                  <a:srgbClr val="FF0000"/>
                </a:solidFill>
              </a:rPr>
              <a:t>Erőátviteli kábelek (0,6/1kV)</a:t>
            </a:r>
            <a:r>
              <a:rPr lang="hu-HU" sz="2800" b="1" dirty="0"/>
              <a:t> </a:t>
            </a:r>
            <a:br>
              <a:rPr lang="hu-HU" sz="2800" b="1" dirty="0"/>
            </a:br>
            <a:endParaRPr lang="hu-HU" sz="2800" b="1" dirty="0">
              <a:effectLst/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395536" y="1196752"/>
            <a:ext cx="806489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b="1" i="1" dirty="0">
                <a:latin typeface="Arial Rounded MT Bold" pitchFamily="34" charset="0"/>
              </a:rPr>
              <a:t>Kábel felépítése</a:t>
            </a:r>
            <a:br>
              <a:rPr lang="hu-HU" sz="2000" b="1" i="1" dirty="0">
                <a:latin typeface="Arial Rounded MT Bold" pitchFamily="34" charset="0"/>
              </a:rPr>
            </a:br>
            <a:r>
              <a:rPr lang="hu-HU" sz="2000" dirty="0">
                <a:latin typeface="Arial Rounded MT Bold" pitchFamily="34" charset="0"/>
              </a:rPr>
              <a:t>- tömör, vagy sodrott alumínium vezető</a:t>
            </a:r>
            <a:br>
              <a:rPr lang="hu-HU" sz="2000" dirty="0">
                <a:latin typeface="Arial Rounded MT Bold" pitchFamily="34" charset="0"/>
              </a:rPr>
            </a:br>
            <a:r>
              <a:rPr lang="hu-HU" sz="2000" dirty="0">
                <a:latin typeface="Arial Rounded MT Bold" pitchFamily="34" charset="0"/>
              </a:rPr>
              <a:t>- PVC érszigetelés</a:t>
            </a:r>
            <a:r>
              <a:rPr lang="hu-HU" sz="2000" b="1" dirty="0">
                <a:latin typeface="Arial Rounded MT Bold" pitchFamily="34" charset="0"/>
              </a:rPr>
              <a:t> </a:t>
            </a:r>
            <a:r>
              <a:rPr lang="hu-HU" sz="2000" dirty="0">
                <a:latin typeface="Arial Rounded MT Bold" pitchFamily="34" charset="0"/>
              </a:rPr>
              <a:t>Érszínezés: z/s, fekete, kék, barna. Egy erű esetében fekete.</a:t>
            </a:r>
            <a:br>
              <a:rPr lang="hu-HU" sz="2000" dirty="0">
                <a:latin typeface="Arial Rounded MT Bold" pitchFamily="34" charset="0"/>
              </a:rPr>
            </a:br>
            <a:r>
              <a:rPr lang="hu-HU" sz="2000" dirty="0">
                <a:latin typeface="Arial Rounded MT Bold" pitchFamily="34" charset="0"/>
              </a:rPr>
              <a:t>- övréteg (vagy PVC szalag lekötés)</a:t>
            </a:r>
            <a:br>
              <a:rPr lang="hu-HU" sz="2000" dirty="0">
                <a:latin typeface="Arial Rounded MT Bold" pitchFamily="34" charset="0"/>
              </a:rPr>
            </a:br>
            <a:r>
              <a:rPr lang="hu-HU" sz="2000" dirty="0">
                <a:latin typeface="Arial Rounded MT Bold" pitchFamily="34" charset="0"/>
              </a:rPr>
              <a:t>- PVC köpenyszigetelés fekete színű</a:t>
            </a:r>
            <a:br>
              <a:rPr lang="hu-HU" sz="2000" dirty="0">
                <a:latin typeface="Arial Rounded MT Bold" pitchFamily="34" charset="0"/>
              </a:rPr>
            </a:br>
            <a:endParaRPr lang="hu-HU" sz="2000" dirty="0">
              <a:latin typeface="Arial Rounded MT Bold" pitchFamily="34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467544" y="3284984"/>
            <a:ext cx="820891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b="1" i="1" dirty="0">
                <a:latin typeface="Arial Rounded MT Bold" pitchFamily="34" charset="0"/>
              </a:rPr>
              <a:t>Felhasználási terület</a:t>
            </a:r>
            <a:br>
              <a:rPr lang="hu-HU" sz="2000" b="1" i="1" dirty="0">
                <a:latin typeface="Arial Rounded MT Bold" pitchFamily="34" charset="0"/>
              </a:rPr>
            </a:br>
            <a:r>
              <a:rPr lang="hu-HU" sz="2000" dirty="0">
                <a:latin typeface="Arial Rounded MT Bold" pitchFamily="34" charset="0"/>
              </a:rPr>
              <a:t>- Erőátviteli kábelként külső- vagy belső terekben egyaránt használható. Ipari területeken, erőművekben, lakások földben történő bekötésénél használatos. Szükség esetén a mechanikai védelemről védőcsővel, vagy egyéb módszerrel gondoskodni kell.</a:t>
            </a:r>
            <a:endParaRPr lang="hu-HU" sz="2000" dirty="0">
              <a:effectLst/>
              <a:latin typeface="Arial Rounded MT Bold" pitchFamily="34" charset="0"/>
            </a:endParaRPr>
          </a:p>
        </p:txBody>
      </p:sp>
      <p:pic>
        <p:nvPicPr>
          <p:cNvPr id="4098" name="Picture 2" descr="NAY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8769" y="5373216"/>
            <a:ext cx="2381250" cy="11906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538" y="5654203"/>
            <a:ext cx="3724275" cy="6286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4513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 advTm="25000">
        <p14:ripple/>
      </p:transition>
    </mc:Choice>
    <mc:Fallback>
      <p:transition spd="slow" advClick="0" advTm="2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846854" y="332656"/>
            <a:ext cx="74888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hu-HU" sz="2800" b="1" dirty="0">
                <a:solidFill>
                  <a:srgbClr val="FF0000"/>
                </a:solidFill>
              </a:rPr>
              <a:t>Középfeszültségű kábelek (6-35kV)</a:t>
            </a:r>
            <a:br>
              <a:rPr lang="hu-HU" sz="2800" b="1" dirty="0">
                <a:solidFill>
                  <a:srgbClr val="FF0000"/>
                </a:solidFill>
              </a:rPr>
            </a:br>
            <a:endParaRPr lang="hu-HU" sz="2800" b="1" dirty="0">
              <a:solidFill>
                <a:srgbClr val="FF0000"/>
              </a:solidFill>
              <a:effectLst/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323528" y="1196752"/>
            <a:ext cx="84249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hu-HU" sz="2000" b="1" dirty="0">
                <a:latin typeface="Arial Rounded MT Bold" pitchFamily="34" charset="0"/>
              </a:rPr>
              <a:t>Felépítése: tömör vagy durván sodrott (2-es osztályú) </a:t>
            </a:r>
            <a:r>
              <a:rPr lang="hu-HU" sz="2000" b="1" dirty="0" smtClean="0">
                <a:latin typeface="Arial Rounded MT Bold" pitchFamily="34" charset="0"/>
              </a:rPr>
              <a:t>Ál- </a:t>
            </a:r>
            <a:r>
              <a:rPr lang="hu-HU" sz="2000" b="1" dirty="0">
                <a:latin typeface="Arial Rounded MT Bold" pitchFamily="34" charset="0"/>
              </a:rPr>
              <a:t>vagy </a:t>
            </a:r>
            <a:r>
              <a:rPr lang="hu-HU" sz="2000" b="1" dirty="0" smtClean="0">
                <a:latin typeface="Arial Rounded MT Bold" pitchFamily="34" charset="0"/>
              </a:rPr>
              <a:t>C-vezető, belső </a:t>
            </a:r>
            <a:r>
              <a:rPr lang="hu-HU" sz="2000" b="1" dirty="0">
                <a:latin typeface="Arial Rounded MT Bold" pitchFamily="34" charset="0"/>
              </a:rPr>
              <a:t>félvezető réteg, THPE-érszigetelés, külső félvezető réteg, </a:t>
            </a:r>
            <a:r>
              <a:rPr lang="hu-HU" sz="2000" b="1" dirty="0" smtClean="0">
                <a:latin typeface="Arial Rounded MT Bold" pitchFamily="34" charset="0"/>
              </a:rPr>
              <a:t>duzzadó képes </a:t>
            </a:r>
            <a:r>
              <a:rPr lang="hu-HU" sz="2000" b="1" dirty="0">
                <a:latin typeface="Arial Rounded MT Bold" pitchFamily="34" charset="0"/>
              </a:rPr>
              <a:t>párnaréteg, rézhuzal árnyékolás rézszalag-lekötéssel, duzzadó szalag, </a:t>
            </a:r>
            <a:r>
              <a:rPr lang="hu-HU" sz="2000" b="1" dirty="0" smtClean="0">
                <a:latin typeface="Arial Rounded MT Bold" pitchFamily="34" charset="0"/>
              </a:rPr>
              <a:t>EP-külső </a:t>
            </a:r>
            <a:r>
              <a:rPr lang="hu-HU" sz="2000" b="1" dirty="0">
                <a:latin typeface="Arial Rounded MT Bold" pitchFamily="34" charset="0"/>
              </a:rPr>
              <a:t>köpeny.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u-HU" sz="2000" b="1" dirty="0">
                <a:latin typeface="Arial Rounded MT Bold" pitchFamily="34" charset="0"/>
              </a:rPr>
              <a:t>Felhasználási terület: a kábel 45-65 Hz frekvenciájú erőátviteli hálózatokban alkalmazható.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u-HU" sz="2000" b="1" dirty="0">
                <a:latin typeface="Arial Rounded MT Bold" pitchFamily="34" charset="0"/>
              </a:rPr>
              <a:t>Környezeti hőmérséklet: -20°C-tól +80°C-ig.</a:t>
            </a:r>
            <a:endParaRPr lang="hu-HU" sz="2000" b="1" dirty="0">
              <a:effectLst/>
              <a:latin typeface="Arial Rounded MT Bold" pitchFamily="34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323528" y="3443521"/>
            <a:ext cx="78681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hu-HU" sz="2000" dirty="0">
                <a:latin typeface="Arial Rounded MT Bold" pitchFamily="34" charset="0"/>
              </a:rPr>
              <a:t>Középfesz. kábel, alumínium vagy rézvezetővel,térhálósított PE érszigeteléssel, hosszirányban </a:t>
            </a:r>
            <a:r>
              <a:rPr lang="hu-HU" sz="2000" dirty="0" smtClean="0">
                <a:latin typeface="Arial Rounded MT Bold" pitchFamily="34" charset="0"/>
              </a:rPr>
              <a:t>vízzáró </a:t>
            </a:r>
            <a:r>
              <a:rPr lang="hu-HU" sz="2000" dirty="0">
                <a:latin typeface="Arial Rounded MT Bold" pitchFamily="34" charset="0"/>
              </a:rPr>
              <a:t>réteggel </a:t>
            </a:r>
          </a:p>
        </p:txBody>
      </p:sp>
      <p:pic>
        <p:nvPicPr>
          <p:cNvPr id="5122" name="Picture 2" descr="http://electrocord.hu/prd/na2xs-f-2y_n2xs-f-2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5661248"/>
            <a:ext cx="6096000" cy="7239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9308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 advTm="25000">
        <p14:honeycomb/>
      </p:transition>
    </mc:Choice>
    <mc:Fallback>
      <p:transition spd="slow" advClick="0" advTm="2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547664" y="260648"/>
            <a:ext cx="58864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800" b="1" dirty="0">
                <a:solidFill>
                  <a:srgbClr val="FF0000"/>
                </a:solidFill>
              </a:rPr>
              <a:t>Elektronikai vezetékek és kábelek </a:t>
            </a:r>
            <a:r>
              <a:rPr lang="hu-HU" b="1" dirty="0"/>
              <a:t/>
            </a:r>
            <a:br>
              <a:rPr lang="hu-HU" b="1" dirty="0"/>
            </a:br>
            <a:endParaRPr lang="hu-HU" dirty="0"/>
          </a:p>
        </p:txBody>
      </p:sp>
      <p:sp>
        <p:nvSpPr>
          <p:cNvPr id="4" name="Téglalap 3"/>
          <p:cNvSpPr/>
          <p:nvPr/>
        </p:nvSpPr>
        <p:spPr>
          <a:xfrm>
            <a:off x="323528" y="1028343"/>
            <a:ext cx="856895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/>
              <a:buChar char="•"/>
            </a:pPr>
            <a:r>
              <a:rPr lang="hu-HU" sz="2000" b="1" dirty="0">
                <a:latin typeface="Arial Rounded MT Bold" pitchFamily="34" charset="0"/>
              </a:rPr>
              <a:t>Felépítése: különösen hajlékony </a:t>
            </a:r>
            <a:r>
              <a:rPr lang="hu-HU" sz="2000" b="1" dirty="0" smtClean="0">
                <a:latin typeface="Arial Rounded MT Bold" pitchFamily="34" charset="0"/>
              </a:rPr>
              <a:t>Cu </a:t>
            </a:r>
            <a:r>
              <a:rPr lang="hu-HU" sz="2000" b="1" dirty="0">
                <a:latin typeface="Arial Rounded MT Bold" pitchFamily="34" charset="0"/>
              </a:rPr>
              <a:t>áramvezető, PVC-érszigeteléssel. Az ereket műanyag fólia fogja össze, amelyre ónozott rézszövet árnyékolás kerül. A kábelt PVC külső köpeny fedi. Az erek rétegsodratúak, a páros típusnál a sodrott érpárok rétegbe sodrottak. </a:t>
            </a:r>
          </a:p>
          <a:p>
            <a:pPr>
              <a:buFont typeface="Arial"/>
              <a:buChar char="•"/>
            </a:pPr>
            <a:r>
              <a:rPr lang="hu-HU" sz="2000" b="1" dirty="0">
                <a:latin typeface="Arial Rounded MT Bold" pitchFamily="34" charset="0"/>
              </a:rPr>
              <a:t>Felhasználási terület: orvosi, mérés- és szabályozástechnikában, gépi és számítógépes vezérléseknél, illetve minden olyan területen, ahol a jelet óvni kell a külső elektromágneses zavaroktól a kábel kiválóan alkalmas kisméretű csatlakozóval való szerelésre. </a:t>
            </a:r>
          </a:p>
          <a:p>
            <a:pPr>
              <a:buFont typeface="Arial"/>
              <a:buChar char="•"/>
            </a:pPr>
            <a:r>
              <a:rPr lang="hu-HU" sz="2000" b="1" dirty="0">
                <a:latin typeface="Arial Rounded MT Bold" pitchFamily="34" charset="0"/>
              </a:rPr>
              <a:t>Környezeti hőmérséklet: mozgatott elhelyezésnél -5°C-tól +70°C-ig. Fix elhelyezés esetén -30°C-tól +80°C-ig.</a:t>
            </a:r>
            <a:endParaRPr lang="hu-HU" sz="2000" b="1" dirty="0">
              <a:effectLst/>
              <a:latin typeface="Arial Rounded MT Bold" pitchFamily="34" charset="0"/>
            </a:endParaRPr>
          </a:p>
        </p:txBody>
      </p:sp>
      <p:pic>
        <p:nvPicPr>
          <p:cNvPr id="6146" name="Picture 2" descr="http://electrocord.hu/prd/liycy-350-v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5517232"/>
            <a:ext cx="6096000" cy="733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89006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 advTm="25000">
        <p14:glitter pattern="hexagon"/>
      </p:transition>
    </mc:Choice>
    <mc:Fallback>
      <p:transition spd="slow" advClick="0" advTm="2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ó">
  <a:themeElements>
    <a:clrScheme name="Metró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ó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ó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383</TotalTime>
  <Words>1294</Words>
  <Application>Microsoft Office PowerPoint</Application>
  <PresentationFormat>Diavetítés a képernyőre (4:3 oldalarány)</PresentationFormat>
  <Paragraphs>70</Paragraphs>
  <Slides>16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16</vt:i4>
      </vt:variant>
    </vt:vector>
  </HeadingPairs>
  <TitlesOfParts>
    <vt:vector size="17" baseType="lpstr">
      <vt:lpstr>Metró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csicsi</dc:creator>
  <cp:lastModifiedBy>csicsi</cp:lastModifiedBy>
  <cp:revision>34</cp:revision>
  <dcterms:created xsi:type="dcterms:W3CDTF">2011-10-31T20:41:23Z</dcterms:created>
  <dcterms:modified xsi:type="dcterms:W3CDTF">2011-11-02T10:03:55Z</dcterms:modified>
</cp:coreProperties>
</file>