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fl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DB7B-CC1C-4F23-BAC6-59600E7256F6}" type="datetimeFigureOut">
              <a:rPr lang="hu-HU" smtClean="0"/>
              <a:t>2011.10.14.</a:t>
            </a:fld>
            <a:endParaRPr lang="hu-HU" dirty="0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8C88-64C0-459C-A190-5DA6D36ECCB8}" type="slidenum">
              <a:rPr lang="hu-HU" smtClean="0"/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DB7B-CC1C-4F23-BAC6-59600E7256F6}" type="datetimeFigureOut">
              <a:rPr lang="hu-HU" smtClean="0"/>
              <a:t>2011.10.14.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8C88-64C0-459C-A190-5DA6D36ECCB8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DB7B-CC1C-4F23-BAC6-59600E7256F6}" type="datetimeFigureOut">
              <a:rPr lang="hu-HU" smtClean="0"/>
              <a:t>2011.10.14.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8C88-64C0-459C-A190-5DA6D36ECCB8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DB7B-CC1C-4F23-BAC6-59600E7256F6}" type="datetimeFigureOut">
              <a:rPr lang="hu-HU" smtClean="0"/>
              <a:t>2011.10.14.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8C88-64C0-459C-A190-5DA6D36ECCB8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DB7B-CC1C-4F23-BAC6-59600E7256F6}" type="datetimeFigureOut">
              <a:rPr lang="hu-HU" smtClean="0"/>
              <a:t>2011.10.14.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8C88-64C0-459C-A190-5DA6D36ECCB8}" type="slidenum">
              <a:rPr lang="hu-HU" smtClean="0"/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DB7B-CC1C-4F23-BAC6-59600E7256F6}" type="datetimeFigureOut">
              <a:rPr lang="hu-HU" smtClean="0"/>
              <a:t>2011.10.14.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8C88-64C0-459C-A190-5DA6D36ECCB8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DB7B-CC1C-4F23-BAC6-59600E7256F6}" type="datetimeFigureOut">
              <a:rPr lang="hu-HU" smtClean="0"/>
              <a:t>2011.10.14.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8C88-64C0-459C-A190-5DA6D36ECCB8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DB7B-CC1C-4F23-BAC6-59600E7256F6}" type="datetimeFigureOut">
              <a:rPr lang="hu-HU" smtClean="0"/>
              <a:t>2011.10.14.</a:t>
            </a:fld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58C88-64C0-459C-A190-5DA6D36ECCB8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DB7B-CC1C-4F23-BAC6-59600E7256F6}" type="datetimeFigureOut">
              <a:rPr lang="hu-HU" smtClean="0"/>
              <a:t>2011.10.14.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8C88-64C0-459C-A190-5DA6D36ECCB8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DB7B-CC1C-4F23-BAC6-59600E7256F6}" type="datetimeFigureOut">
              <a:rPr lang="hu-HU" smtClean="0"/>
              <a:t>2011.10.14.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D458C88-64C0-459C-A190-5DA6D36ECCB8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dirty="0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A71DB7B-CC1C-4F23-BAC6-59600E7256F6}" type="datetimeFigureOut">
              <a:rPr lang="hu-HU" smtClean="0"/>
              <a:t>2011.10.14.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8C88-64C0-459C-A190-5DA6D36ECCB8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abadkézi sokszög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zabadkézi sokszög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A71DB7B-CC1C-4F23-BAC6-59600E7256F6}" type="datetimeFigureOut">
              <a:rPr lang="hu-HU" smtClean="0"/>
              <a:t>2011.10.14.</a:t>
            </a:fld>
            <a:endParaRPr lang="hu-HU" dirty="0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458C88-64C0-459C-A190-5DA6D36ECCB8}" type="slidenum">
              <a:rPr lang="hu-HU" smtClean="0"/>
              <a:t>‹#›</a:t>
            </a:fld>
            <a:endParaRPr lang="hu-H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flv"/><Relationship Id="rId1" Type="http://schemas.microsoft.com/office/2007/relationships/media" Target="../media/media1.flv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6480048" cy="2301240"/>
          </a:xfrm>
        </p:spPr>
        <p:txBody>
          <a:bodyPr/>
          <a:lstStyle/>
          <a:p>
            <a:r>
              <a:rPr lang="hu-HU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Aktív és passzív áramköri elemek</a:t>
            </a:r>
            <a:endParaRPr lang="hu-HU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-12195" y="4581128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hu-HU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Készítő:Csík Zoltán</a:t>
            </a:r>
          </a:p>
          <a:p>
            <a:pPr algn="l"/>
            <a:r>
              <a:rPr lang="hu-HU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Dátum:Dunaújváros 2011.10.18</a:t>
            </a:r>
            <a:endParaRPr lang="hu-HU" sz="2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2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000">
        <p:dissolve/>
      </p:transition>
    </mc:Choice>
    <mc:Fallback xmlns="">
      <p:transition spd="slow" advTm="8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Egy kis videó</a:t>
            </a:r>
            <a:endParaRPr lang="hu-HU" dirty="0"/>
          </a:p>
        </p:txBody>
      </p:sp>
      <p:pic>
        <p:nvPicPr>
          <p:cNvPr id="4" name="Astabil multivibrátor.fl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4750" y="1600200"/>
            <a:ext cx="6034088" cy="4525963"/>
          </a:xfrm>
        </p:spPr>
      </p:pic>
    </p:spTree>
    <p:extLst>
      <p:ext uri="{BB962C8B-B14F-4D97-AF65-F5344CB8AC3E}">
        <p14:creationId xmlns:p14="http://schemas.microsoft.com/office/powerpoint/2010/main" val="25891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0">
        <p14:flip dir="r"/>
      </p:transition>
    </mc:Choice>
    <mc:Fallback xmlns="">
      <p:transition spd="slow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u-HU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Viszontlátásra</a:t>
            </a:r>
            <a:endParaRPr lang="hu-HU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23528" y="53732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00B0F0"/>
                </a:solidFill>
              </a:rPr>
              <a:t>Csík Zoltán</a:t>
            </a:r>
          </a:p>
          <a:p>
            <a:r>
              <a:rPr lang="hu-HU" dirty="0">
                <a:solidFill>
                  <a:srgbClr val="00B0F0"/>
                </a:solidFill>
              </a:rPr>
              <a:t>Mobil: 06305375989</a:t>
            </a:r>
          </a:p>
          <a:p>
            <a:r>
              <a:rPr lang="hu-HU" dirty="0">
                <a:solidFill>
                  <a:srgbClr val="00B0F0"/>
                </a:solidFill>
              </a:rPr>
              <a:t>email:csicsi1968@gmail.com</a:t>
            </a:r>
          </a:p>
        </p:txBody>
      </p:sp>
    </p:spTree>
    <p:extLst>
      <p:ext uri="{BB962C8B-B14F-4D97-AF65-F5344CB8AC3E}">
        <p14:creationId xmlns:p14="http://schemas.microsoft.com/office/powerpoint/2010/main" val="187740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3000">
        <p14:warp dir="in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Aktív és passzív eszközök</a:t>
            </a:r>
            <a:endParaRPr lang="hu-HU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108520" y="1844824"/>
            <a:ext cx="7467600" cy="4525963"/>
          </a:xfrm>
        </p:spPr>
        <p:txBody>
          <a:bodyPr>
            <a:normAutofit fontScale="77500" lnSpcReduction="20000"/>
          </a:bodyPr>
          <a:lstStyle/>
          <a:p>
            <a:r>
              <a:rPr lang="hu-HU" sz="3100" dirty="0">
                <a:latin typeface="Arial" pitchFamily="34" charset="0"/>
                <a:cs typeface="Arial" pitchFamily="34" charset="0"/>
              </a:rPr>
              <a:t>Tekintsük át, mit is jelent az aktív és a passzív eszközök fogalma. Egy jel megy a kábelen. Elérkezik egy eszközhöz, ami ezeket a jeleket szétosztja. Ez az eszköz lehet aktív és passzív abból a szempontból, hogy a rajta átfolyó jelekkel mit csinál. Ha csak simán továbbadja/szétosztja, akkor passzív eszköz, mert nem csinál mást, mint továbbítja a bemenetén kapott jelet. Amennyiben ezen jeleket </a:t>
            </a:r>
            <a:r>
              <a:rPr lang="hu-HU" sz="3100" dirty="0" smtClean="0">
                <a:latin typeface="Arial" pitchFamily="34" charset="0"/>
                <a:cs typeface="Arial" pitchFamily="34" charset="0"/>
              </a:rPr>
              <a:t>erősíti </a:t>
            </a:r>
            <a:r>
              <a:rPr lang="hu-HU" sz="3100" dirty="0">
                <a:latin typeface="Arial" pitchFamily="34" charset="0"/>
                <a:cs typeface="Arial" pitchFamily="34" charset="0"/>
              </a:rPr>
              <a:t>is, akkor már aktív. </a:t>
            </a:r>
            <a:r>
              <a:rPr lang="hu-HU" sz="3100" dirty="0" smtClean="0">
                <a:latin typeface="Arial" pitchFamily="34" charset="0"/>
                <a:cs typeface="Arial" pitchFamily="34" charset="0"/>
              </a:rPr>
              <a:t>Jelerősítés </a:t>
            </a:r>
            <a:r>
              <a:rPr lang="hu-HU" sz="3100" dirty="0">
                <a:latin typeface="Arial" pitchFamily="34" charset="0"/>
                <a:cs typeface="Arial" pitchFamily="34" charset="0"/>
              </a:rPr>
              <a:t>akkor lehet fontos, ha a hálózat szegmense túl nagy ahhoz, hogy a jelek biztonságosan (jelveszteség nélkül) eljussanak a célállomásra. A jelvesztés akkor fordul </a:t>
            </a:r>
            <a:r>
              <a:rPr lang="hu-HU" sz="3100" dirty="0" smtClean="0">
                <a:latin typeface="Arial" pitchFamily="34" charset="0"/>
                <a:cs typeface="Arial" pitchFamily="34" charset="0"/>
              </a:rPr>
              <a:t>elő, </a:t>
            </a:r>
            <a:r>
              <a:rPr lang="hu-HU" sz="3100" dirty="0">
                <a:latin typeface="Arial" pitchFamily="34" charset="0"/>
                <a:cs typeface="Arial" pitchFamily="34" charset="0"/>
              </a:rPr>
              <a:t>amikor túl hosszú a kábel a célállomás felé. Ilyen esetben van szükség </a:t>
            </a:r>
            <a:r>
              <a:rPr lang="hu-HU" sz="3100" dirty="0" smtClean="0">
                <a:latin typeface="Arial" pitchFamily="34" charset="0"/>
                <a:cs typeface="Arial" pitchFamily="34" charset="0"/>
              </a:rPr>
              <a:t>erősítőre</a:t>
            </a:r>
            <a:r>
              <a:rPr lang="hu-HU" sz="3100" dirty="0">
                <a:latin typeface="Arial" pitchFamily="34" charset="0"/>
                <a:cs typeface="Arial" pitchFamily="34" charset="0"/>
              </a:rPr>
              <a:t>, </a:t>
            </a:r>
            <a:r>
              <a:rPr lang="hu-HU" sz="3100" dirty="0" smtClean="0">
                <a:latin typeface="Arial" pitchFamily="34" charset="0"/>
                <a:cs typeface="Arial" pitchFamily="34" charset="0"/>
              </a:rPr>
              <a:t>jelismétlőre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06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0">
        <p:checker/>
      </p:transition>
    </mc:Choice>
    <mc:Fallback xmlns="">
      <p:transition spd="slow" advTm="2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Aktív áramköri elemek</a:t>
            </a:r>
            <a:r>
              <a:rPr lang="hu-HU" dirty="0" smtClean="0"/>
              <a:t>                          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>
                <a:latin typeface="Arial" pitchFamily="34" charset="0"/>
                <a:cs typeface="Arial" pitchFamily="34" charset="0"/>
              </a:rPr>
              <a:t>Áramköri elem, amelynek helyettesítő kapcsolása feszültséggenerátort, vagy áramgenerátort, vagy erősítő tulajdonságú elemet tartalmaz.</a:t>
            </a:r>
          </a:p>
          <a:p>
            <a:r>
              <a:rPr lang="hu-HU" dirty="0">
                <a:latin typeface="Arial" pitchFamily="34" charset="0"/>
                <a:cs typeface="Arial" pitchFamily="34" charset="0"/>
              </a:rPr>
              <a:t>Aktív elemek pl. a generátorok, villamos gépek, elektrokémiai áramforrások, rácsvezérlésű elektroncsövek, tranzisztorral működő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áramkörök</a:t>
            </a:r>
            <a:r>
              <a:rPr lang="hu-HU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i="1" dirty="0">
                <a:latin typeface="Arial" pitchFamily="34" charset="0"/>
                <a:cs typeface="Arial" pitchFamily="34" charset="0"/>
              </a:rPr>
              <a:t>Egy erősítő részletén az </a:t>
            </a:r>
            <a:r>
              <a:rPr lang="hu-HU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jelűek </a:t>
            </a:r>
            <a:r>
              <a:rPr lang="hu-HU" i="1" dirty="0">
                <a:latin typeface="Arial" pitchFamily="34" charset="0"/>
                <a:cs typeface="Arial" pitchFamily="34" charset="0"/>
              </a:rPr>
              <a:t>aktív áramköri elemek.</a:t>
            </a:r>
            <a:r>
              <a:rPr lang="hu-HU" dirty="0">
                <a:latin typeface="Arial" pitchFamily="34" charset="0"/>
                <a:cs typeface="Arial" pitchFamily="34" charset="0"/>
              </a:rPr>
              <a:t/>
            </a:r>
            <a:br>
              <a:rPr lang="hu-HU" dirty="0">
                <a:latin typeface="Arial" pitchFamily="34" charset="0"/>
                <a:cs typeface="Arial" pitchFamily="34" charset="0"/>
              </a:rPr>
            </a:b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36912"/>
            <a:ext cx="205900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9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">
        <p:blinds dir="vert"/>
      </p:transition>
    </mc:Choice>
    <mc:Fallback xmlns="">
      <p:transition spd="slow" advTm="12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Passzív áramköri elemek</a:t>
            </a:r>
            <a:endParaRPr lang="hu-HU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>
                <a:latin typeface="Arial" pitchFamily="34" charset="0"/>
                <a:cs typeface="Arial" pitchFamily="34" charset="0"/>
              </a:rPr>
              <a:t>Áramköri elem, amelynek helyettesítő kapcsolása sem feszültséggenerátort, sem áramgenerátort, nem tartalmaz. </a:t>
            </a:r>
          </a:p>
          <a:p>
            <a:r>
              <a:rPr lang="hu-HU" dirty="0">
                <a:latin typeface="Arial" pitchFamily="34" charset="0"/>
                <a:cs typeface="Arial" pitchFamily="34" charset="0"/>
              </a:rPr>
              <a:t>Passzív elemek például az ellenállások, kondenzátorok,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induktivitások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hu-HU" sz="2200" dirty="0">
                <a:latin typeface="Arial" pitchFamily="34" charset="0"/>
                <a:cs typeface="Arial" pitchFamily="34" charset="0"/>
              </a:rPr>
              <a:t>Egy erősítő részletén az </a:t>
            </a:r>
            <a:r>
              <a:rPr lang="hu-H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A-va</a:t>
            </a:r>
            <a:r>
              <a:rPr lang="hu-HU" sz="2200" dirty="0">
                <a:latin typeface="Arial" pitchFamily="34" charset="0"/>
                <a:cs typeface="Arial" pitchFamily="34" charset="0"/>
              </a:rPr>
              <a:t>l nem jelöltek passzív áramköri elemek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1944216" cy="303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26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000">
        <p14:ripple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411" y="1080520"/>
            <a:ext cx="2063494" cy="152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80229"/>
            <a:ext cx="2206194" cy="165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églalap 7"/>
          <p:cNvSpPr/>
          <p:nvPr/>
        </p:nvSpPr>
        <p:spPr>
          <a:xfrm>
            <a:off x="5665203" y="2702104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F00"/>
                </a:solidFill>
              </a:rPr>
              <a:t>kondenzátorok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8" y="965792"/>
            <a:ext cx="1825976" cy="155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églalap 8"/>
          <p:cNvSpPr/>
          <p:nvPr/>
        </p:nvSpPr>
        <p:spPr>
          <a:xfrm>
            <a:off x="304409" y="596460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F00"/>
                </a:solidFill>
              </a:rPr>
              <a:t>Generátorok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8" y="2883857"/>
            <a:ext cx="1834006" cy="138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églalap 9"/>
          <p:cNvSpPr/>
          <p:nvPr/>
        </p:nvSpPr>
        <p:spPr>
          <a:xfrm>
            <a:off x="514818" y="2549181"/>
            <a:ext cx="174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F00"/>
                </a:solidFill>
              </a:rPr>
              <a:t>Villamos gépek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8" y="4676596"/>
            <a:ext cx="1851033" cy="136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152764" y="4248540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F00"/>
                </a:solidFill>
              </a:rPr>
              <a:t>elektrokémiai áramforrások 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519" y="1090717"/>
            <a:ext cx="1109869" cy="319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églalap 11"/>
          <p:cNvSpPr/>
          <p:nvPr/>
        </p:nvSpPr>
        <p:spPr>
          <a:xfrm>
            <a:off x="2143007" y="627769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F00"/>
                </a:solidFill>
              </a:rPr>
              <a:t>rácsvezérlés elektroncsövek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45811"/>
            <a:ext cx="1692284" cy="136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églalap 12"/>
          <p:cNvSpPr/>
          <p:nvPr/>
        </p:nvSpPr>
        <p:spPr>
          <a:xfrm>
            <a:off x="2114214" y="6044238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F00"/>
                </a:solidFill>
              </a:rPr>
              <a:t>tranzisztorral működő áramkörök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901" y="5052608"/>
            <a:ext cx="2106638" cy="157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407" y="45307"/>
            <a:ext cx="1575046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096" y="45558"/>
            <a:ext cx="1504141" cy="76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5436096" y="711188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F00"/>
                </a:solidFill>
              </a:rPr>
              <a:t>ellenállások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6041390" y="473487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F00"/>
                </a:solidFill>
              </a:rPr>
              <a:t>induktivitások</a:t>
            </a:r>
          </a:p>
        </p:txBody>
      </p:sp>
    </p:spTree>
    <p:extLst>
      <p:ext uri="{BB962C8B-B14F-4D97-AF65-F5344CB8AC3E}">
        <p14:creationId xmlns:p14="http://schemas.microsoft.com/office/powerpoint/2010/main" val="374447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0000">
        <p14:honeycomb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ctr"/>
            <a:r>
              <a:rPr lang="hu-HU" sz="3600" dirty="0"/>
              <a:t>	</a:t>
            </a:r>
            <a:endParaRPr lang="en-GB" sz="3600" dirty="0"/>
          </a:p>
        </p:txBody>
      </p:sp>
      <p:sp>
        <p:nvSpPr>
          <p:cNvPr id="68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5D35DB-1E78-4F7B-83A1-DA4B42A39FFD}" type="slidenum">
              <a:rPr lang="hu-HU">
                <a:solidFill>
                  <a:srgbClr val="FFFFFF"/>
                </a:solidFill>
              </a:rPr>
              <a:pPr/>
              <a:t>6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1908175" y="1916113"/>
            <a:ext cx="936625" cy="288925"/>
          </a:xfrm>
          <a:prstGeom prst="rect">
            <a:avLst/>
          </a:prstGeom>
          <a:solidFill>
            <a:schemeClr val="tx1">
              <a:alpha val="14999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388" name="Oval 4"/>
          <p:cNvSpPr>
            <a:spLocks noChangeArrowheads="1"/>
          </p:cNvSpPr>
          <p:nvPr/>
        </p:nvSpPr>
        <p:spPr bwMode="auto">
          <a:xfrm>
            <a:off x="3419475" y="1989138"/>
            <a:ext cx="142875" cy="1428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389" name="Line 5"/>
          <p:cNvSpPr>
            <a:spLocks noChangeShapeType="1"/>
          </p:cNvSpPr>
          <p:nvPr/>
        </p:nvSpPr>
        <p:spPr bwMode="auto">
          <a:xfrm>
            <a:off x="2844800" y="2060575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 rot="16200000">
            <a:off x="1943100" y="5337175"/>
            <a:ext cx="936625" cy="288925"/>
          </a:xfrm>
          <a:prstGeom prst="rect">
            <a:avLst/>
          </a:prstGeom>
          <a:solidFill>
            <a:schemeClr val="tx1">
              <a:alpha val="14999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391" name="Line 7"/>
          <p:cNvSpPr>
            <a:spLocks noChangeShapeType="1"/>
          </p:cNvSpPr>
          <p:nvPr/>
        </p:nvSpPr>
        <p:spPr bwMode="auto">
          <a:xfrm flipV="1">
            <a:off x="2409825" y="4797425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392" name="Line 8"/>
          <p:cNvSpPr>
            <a:spLocks noChangeShapeType="1"/>
          </p:cNvSpPr>
          <p:nvPr/>
        </p:nvSpPr>
        <p:spPr bwMode="auto">
          <a:xfrm flipV="1">
            <a:off x="2409825" y="5949950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grpSp>
        <p:nvGrpSpPr>
          <p:cNvPr id="144393" name="Group 9"/>
          <p:cNvGrpSpPr>
            <a:grpSpLocks/>
          </p:cNvGrpSpPr>
          <p:nvPr/>
        </p:nvGrpSpPr>
        <p:grpSpPr bwMode="auto">
          <a:xfrm>
            <a:off x="1476375" y="2563813"/>
            <a:ext cx="433388" cy="433387"/>
            <a:chOff x="793" y="1842"/>
            <a:chExt cx="273" cy="273"/>
          </a:xfrm>
        </p:grpSpPr>
        <p:sp>
          <p:nvSpPr>
            <p:cNvPr id="144394" name="Oval 10"/>
            <p:cNvSpPr>
              <a:spLocks noChangeArrowheads="1"/>
            </p:cNvSpPr>
            <p:nvPr/>
          </p:nvSpPr>
          <p:spPr bwMode="auto">
            <a:xfrm>
              <a:off x="793" y="1842"/>
              <a:ext cx="273" cy="273"/>
            </a:xfrm>
            <a:prstGeom prst="ellipse">
              <a:avLst/>
            </a:prstGeom>
            <a:solidFill>
              <a:schemeClr val="tx1">
                <a:alpha val="14999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44395" name="Line 11"/>
            <p:cNvSpPr>
              <a:spLocks noChangeShapeType="1"/>
            </p:cNvSpPr>
            <p:nvPr/>
          </p:nvSpPr>
          <p:spPr bwMode="auto">
            <a:xfrm>
              <a:off x="930" y="1842"/>
              <a:ext cx="0" cy="2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44396" name="Line 12"/>
          <p:cNvSpPr>
            <a:spLocks noChangeShapeType="1"/>
          </p:cNvSpPr>
          <p:nvPr/>
        </p:nvSpPr>
        <p:spPr bwMode="auto">
          <a:xfrm flipV="1">
            <a:off x="1692275" y="2995613"/>
            <a:ext cx="15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397" name="Line 13"/>
          <p:cNvSpPr>
            <a:spLocks noChangeShapeType="1"/>
          </p:cNvSpPr>
          <p:nvPr/>
        </p:nvSpPr>
        <p:spPr bwMode="auto">
          <a:xfrm>
            <a:off x="1692275" y="2060575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>
            <a:off x="3132138" y="191611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>
            <a:off x="3492500" y="2563813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3132138" y="148431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FFFFFF"/>
                </a:solidFill>
              </a:rPr>
              <a:t>I</a:t>
            </a:r>
            <a:endParaRPr lang="en-GB" b="1" dirty="0" smtClean="0">
              <a:solidFill>
                <a:srgbClr val="FFFFFF"/>
              </a:solidFill>
            </a:endParaRPr>
          </a:p>
        </p:txBody>
      </p:sp>
      <p:sp>
        <p:nvSpPr>
          <p:cNvPr id="144401" name="Text Box 17"/>
          <p:cNvSpPr txBox="1">
            <a:spLocks noChangeArrowheads="1"/>
          </p:cNvSpPr>
          <p:nvPr/>
        </p:nvSpPr>
        <p:spPr bwMode="auto">
          <a:xfrm>
            <a:off x="1908175" y="1549400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b="1" dirty="0" err="1" smtClean="0">
                <a:solidFill>
                  <a:srgbClr val="FFFFFF"/>
                </a:solidFill>
              </a:rPr>
              <a:t>R</a:t>
            </a:r>
            <a:r>
              <a:rPr lang="hu-HU" b="1" baseline="-25000" dirty="0" err="1" smtClean="0">
                <a:solidFill>
                  <a:srgbClr val="FFFFFF"/>
                </a:solidFill>
              </a:rPr>
              <a:t>b</a:t>
            </a:r>
            <a:endParaRPr lang="en-GB" b="1" baseline="-25000" dirty="0" smtClean="0">
              <a:solidFill>
                <a:srgbClr val="FFFFFF"/>
              </a:solidFill>
            </a:endParaRPr>
          </a:p>
        </p:txBody>
      </p:sp>
      <p:sp>
        <p:nvSpPr>
          <p:cNvPr id="144402" name="Text Box 18"/>
          <p:cNvSpPr txBox="1">
            <a:spLocks noChangeArrowheads="1"/>
          </p:cNvSpPr>
          <p:nvPr/>
        </p:nvSpPr>
        <p:spPr bwMode="auto">
          <a:xfrm>
            <a:off x="2554288" y="4868863"/>
            <a:ext cx="503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b="1" smtClean="0">
                <a:solidFill>
                  <a:srgbClr val="FFFFFF"/>
                </a:solidFill>
              </a:rPr>
              <a:t>R</a:t>
            </a:r>
            <a:r>
              <a:rPr lang="hu-HU" b="1" baseline="-25000" smtClean="0">
                <a:solidFill>
                  <a:srgbClr val="FFFFFF"/>
                </a:solidFill>
              </a:rPr>
              <a:t>b</a:t>
            </a:r>
            <a:endParaRPr lang="en-GB" b="1" baseline="-25000" smtClean="0">
              <a:solidFill>
                <a:srgbClr val="FFFFFF"/>
              </a:solidFill>
            </a:endParaRPr>
          </a:p>
        </p:txBody>
      </p:sp>
      <p:sp>
        <p:nvSpPr>
          <p:cNvPr id="144403" name="Text Box 19"/>
          <p:cNvSpPr txBox="1">
            <a:spLocks noChangeArrowheads="1"/>
          </p:cNvSpPr>
          <p:nvPr/>
        </p:nvSpPr>
        <p:spPr bwMode="auto">
          <a:xfrm>
            <a:off x="3492500" y="256381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b="1" smtClean="0">
                <a:solidFill>
                  <a:srgbClr val="FFFFFF"/>
                </a:solidFill>
              </a:rPr>
              <a:t>U</a:t>
            </a:r>
            <a:endParaRPr lang="en-GB" b="1" baseline="-25000" smtClean="0">
              <a:solidFill>
                <a:srgbClr val="FFFFFF"/>
              </a:solidFill>
            </a:endParaRPr>
          </a:p>
        </p:txBody>
      </p:sp>
      <p:sp>
        <p:nvSpPr>
          <p:cNvPr id="144404" name="Line 20"/>
          <p:cNvSpPr>
            <a:spLocks noChangeShapeType="1"/>
          </p:cNvSpPr>
          <p:nvPr/>
        </p:nvSpPr>
        <p:spPr bwMode="auto">
          <a:xfrm>
            <a:off x="2051050" y="2563813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FFFFFF"/>
              </a:solidFill>
            </a:endParaRPr>
          </a:p>
        </p:txBody>
      </p:sp>
      <p:sp>
        <p:nvSpPr>
          <p:cNvPr id="144405" name="Text Box 21"/>
          <p:cNvSpPr txBox="1">
            <a:spLocks noChangeArrowheads="1"/>
          </p:cNvSpPr>
          <p:nvPr/>
        </p:nvSpPr>
        <p:spPr bwMode="auto">
          <a:xfrm>
            <a:off x="2051050" y="2563813"/>
            <a:ext cx="57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b="1" smtClean="0">
                <a:solidFill>
                  <a:srgbClr val="FFFFFF"/>
                </a:solidFill>
              </a:rPr>
              <a:t>U</a:t>
            </a:r>
            <a:r>
              <a:rPr lang="hu-HU" b="1" baseline="-25000" smtClean="0">
                <a:solidFill>
                  <a:srgbClr val="FFFFFF"/>
                </a:solidFill>
              </a:rPr>
              <a:t>G</a:t>
            </a:r>
            <a:endParaRPr lang="en-GB" b="1" baseline="-25000" smtClean="0">
              <a:solidFill>
                <a:srgbClr val="FFFFFF"/>
              </a:solidFill>
            </a:endParaRPr>
          </a:p>
        </p:txBody>
      </p:sp>
      <p:sp>
        <p:nvSpPr>
          <p:cNvPr id="144406" name="Line 22"/>
          <p:cNvSpPr>
            <a:spLocks noChangeShapeType="1"/>
          </p:cNvSpPr>
          <p:nvPr/>
        </p:nvSpPr>
        <p:spPr bwMode="auto">
          <a:xfrm flipV="1">
            <a:off x="1692275" y="2060575"/>
            <a:ext cx="15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FFFFFF"/>
              </a:solidFill>
            </a:endParaRPr>
          </a:p>
        </p:txBody>
      </p:sp>
      <p:sp>
        <p:nvSpPr>
          <p:cNvPr id="144407" name="Line 23"/>
          <p:cNvSpPr>
            <a:spLocks noChangeShapeType="1"/>
          </p:cNvSpPr>
          <p:nvPr/>
        </p:nvSpPr>
        <p:spPr bwMode="auto">
          <a:xfrm>
            <a:off x="1692275" y="3500438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FFFFFF"/>
              </a:solidFill>
            </a:endParaRPr>
          </a:p>
        </p:txBody>
      </p:sp>
      <p:sp>
        <p:nvSpPr>
          <p:cNvPr id="144408" name="Oval 24"/>
          <p:cNvSpPr>
            <a:spLocks noChangeArrowheads="1"/>
          </p:cNvSpPr>
          <p:nvPr/>
        </p:nvSpPr>
        <p:spPr bwMode="auto">
          <a:xfrm>
            <a:off x="3419475" y="3429000"/>
            <a:ext cx="142875" cy="1428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FFFFFF"/>
              </a:solidFill>
            </a:endParaRPr>
          </a:p>
        </p:txBody>
      </p:sp>
      <p:sp>
        <p:nvSpPr>
          <p:cNvPr id="144409" name="Line 25"/>
          <p:cNvSpPr>
            <a:spLocks noChangeShapeType="1"/>
          </p:cNvSpPr>
          <p:nvPr/>
        </p:nvSpPr>
        <p:spPr bwMode="auto">
          <a:xfrm flipV="1">
            <a:off x="3059113" y="1484313"/>
            <a:ext cx="0" cy="2376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FFFFFF"/>
              </a:solidFill>
            </a:endParaRPr>
          </a:p>
        </p:txBody>
      </p:sp>
      <p:sp>
        <p:nvSpPr>
          <p:cNvPr id="144410" name="Line 26"/>
          <p:cNvSpPr>
            <a:spLocks noChangeShapeType="1"/>
          </p:cNvSpPr>
          <p:nvPr/>
        </p:nvSpPr>
        <p:spPr bwMode="auto">
          <a:xfrm>
            <a:off x="1187450" y="3860800"/>
            <a:ext cx="1871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FFFFFF"/>
              </a:solidFill>
            </a:endParaRPr>
          </a:p>
        </p:txBody>
      </p:sp>
      <p:sp>
        <p:nvSpPr>
          <p:cNvPr id="144411" name="Line 27"/>
          <p:cNvSpPr>
            <a:spLocks noChangeShapeType="1"/>
          </p:cNvSpPr>
          <p:nvPr/>
        </p:nvSpPr>
        <p:spPr bwMode="auto">
          <a:xfrm flipV="1">
            <a:off x="1187450" y="1484313"/>
            <a:ext cx="0" cy="2376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FFFFFF"/>
              </a:solidFill>
            </a:endParaRPr>
          </a:p>
        </p:txBody>
      </p:sp>
      <p:sp>
        <p:nvSpPr>
          <p:cNvPr id="144412" name="Line 28"/>
          <p:cNvSpPr>
            <a:spLocks noChangeShapeType="1"/>
          </p:cNvSpPr>
          <p:nvPr/>
        </p:nvSpPr>
        <p:spPr bwMode="auto">
          <a:xfrm>
            <a:off x="1187450" y="1484313"/>
            <a:ext cx="1871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FFFFFF"/>
              </a:solidFill>
            </a:endParaRPr>
          </a:p>
        </p:txBody>
      </p:sp>
      <p:sp>
        <p:nvSpPr>
          <p:cNvPr id="144413" name="Text Box 29"/>
          <p:cNvSpPr txBox="1">
            <a:spLocks noChangeArrowheads="1"/>
          </p:cNvSpPr>
          <p:nvPr/>
        </p:nvSpPr>
        <p:spPr bwMode="auto">
          <a:xfrm>
            <a:off x="468313" y="981075"/>
            <a:ext cx="2519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Aktív két pólus:</a:t>
            </a:r>
            <a:endParaRPr lang="en-GB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4414" name="Text Box 30"/>
          <p:cNvSpPr txBox="1">
            <a:spLocks noChangeArrowheads="1"/>
          </p:cNvSpPr>
          <p:nvPr/>
        </p:nvSpPr>
        <p:spPr bwMode="auto">
          <a:xfrm>
            <a:off x="4787900" y="981075"/>
            <a:ext cx="310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Passzív két pólus:</a:t>
            </a:r>
            <a:endParaRPr lang="en-GB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415" name="Oval 31"/>
          <p:cNvSpPr>
            <a:spLocks noChangeArrowheads="1"/>
          </p:cNvSpPr>
          <p:nvPr/>
        </p:nvSpPr>
        <p:spPr bwMode="auto">
          <a:xfrm>
            <a:off x="3419475" y="4725988"/>
            <a:ext cx="142875" cy="1428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416" name="Line 32"/>
          <p:cNvSpPr>
            <a:spLocks noChangeShapeType="1"/>
          </p:cNvSpPr>
          <p:nvPr/>
        </p:nvSpPr>
        <p:spPr bwMode="auto">
          <a:xfrm>
            <a:off x="1690688" y="4797425"/>
            <a:ext cx="1801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grpSp>
        <p:nvGrpSpPr>
          <p:cNvPr id="144417" name="Group 33"/>
          <p:cNvGrpSpPr>
            <a:grpSpLocks/>
          </p:cNvGrpSpPr>
          <p:nvPr/>
        </p:nvGrpSpPr>
        <p:grpSpPr bwMode="auto">
          <a:xfrm rot="16200000">
            <a:off x="1476375" y="5300663"/>
            <a:ext cx="433387" cy="433388"/>
            <a:chOff x="793" y="1842"/>
            <a:chExt cx="273" cy="273"/>
          </a:xfrm>
        </p:grpSpPr>
        <p:sp>
          <p:nvSpPr>
            <p:cNvPr id="144418" name="Oval 34"/>
            <p:cNvSpPr>
              <a:spLocks noChangeArrowheads="1"/>
            </p:cNvSpPr>
            <p:nvPr/>
          </p:nvSpPr>
          <p:spPr bwMode="auto">
            <a:xfrm>
              <a:off x="793" y="1842"/>
              <a:ext cx="273" cy="273"/>
            </a:xfrm>
            <a:prstGeom prst="ellipse">
              <a:avLst/>
            </a:prstGeom>
            <a:solidFill>
              <a:schemeClr val="tx1">
                <a:alpha val="14999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44419" name="Line 35"/>
            <p:cNvSpPr>
              <a:spLocks noChangeShapeType="1"/>
            </p:cNvSpPr>
            <p:nvPr/>
          </p:nvSpPr>
          <p:spPr bwMode="auto">
            <a:xfrm>
              <a:off x="930" y="1842"/>
              <a:ext cx="0" cy="2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44420" name="Line 36"/>
          <p:cNvSpPr>
            <a:spLocks noChangeShapeType="1"/>
          </p:cNvSpPr>
          <p:nvPr/>
        </p:nvSpPr>
        <p:spPr bwMode="auto">
          <a:xfrm flipV="1">
            <a:off x="1692275" y="5732463"/>
            <a:ext cx="15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421" name="Line 37"/>
          <p:cNvSpPr>
            <a:spLocks noChangeShapeType="1"/>
          </p:cNvSpPr>
          <p:nvPr/>
        </p:nvSpPr>
        <p:spPr bwMode="auto">
          <a:xfrm>
            <a:off x="3132138" y="46529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422" name="Line 38"/>
          <p:cNvSpPr>
            <a:spLocks noChangeShapeType="1"/>
          </p:cNvSpPr>
          <p:nvPr/>
        </p:nvSpPr>
        <p:spPr bwMode="auto">
          <a:xfrm>
            <a:off x="3492500" y="5300663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423" name="Text Box 39"/>
          <p:cNvSpPr txBox="1">
            <a:spLocks noChangeArrowheads="1"/>
          </p:cNvSpPr>
          <p:nvPr/>
        </p:nvSpPr>
        <p:spPr bwMode="auto">
          <a:xfrm>
            <a:off x="3132138" y="422116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FFFFFF"/>
                </a:solidFill>
              </a:rPr>
              <a:t>I</a:t>
            </a:r>
            <a:endParaRPr lang="en-GB" b="1" dirty="0" smtClean="0">
              <a:solidFill>
                <a:srgbClr val="FFFFFF"/>
              </a:solidFill>
            </a:endParaRPr>
          </a:p>
        </p:txBody>
      </p:sp>
      <p:sp>
        <p:nvSpPr>
          <p:cNvPr id="144424" name="Text Box 40"/>
          <p:cNvSpPr txBox="1">
            <a:spLocks noChangeArrowheads="1"/>
          </p:cNvSpPr>
          <p:nvPr/>
        </p:nvSpPr>
        <p:spPr bwMode="auto">
          <a:xfrm>
            <a:off x="3492500" y="530066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FFFFFF"/>
                </a:solidFill>
              </a:rPr>
              <a:t>U</a:t>
            </a:r>
            <a:endParaRPr lang="en-GB" b="1" baseline="-25000" dirty="0" smtClean="0">
              <a:solidFill>
                <a:srgbClr val="FFFFFF"/>
              </a:solidFill>
            </a:endParaRPr>
          </a:p>
        </p:txBody>
      </p:sp>
      <p:sp>
        <p:nvSpPr>
          <p:cNvPr id="144425" name="Line 41"/>
          <p:cNvSpPr>
            <a:spLocks noChangeShapeType="1"/>
          </p:cNvSpPr>
          <p:nvPr/>
        </p:nvSpPr>
        <p:spPr bwMode="auto">
          <a:xfrm flipV="1">
            <a:off x="1692275" y="4797425"/>
            <a:ext cx="15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426" name="Line 42"/>
          <p:cNvSpPr>
            <a:spLocks noChangeShapeType="1"/>
          </p:cNvSpPr>
          <p:nvPr/>
        </p:nvSpPr>
        <p:spPr bwMode="auto">
          <a:xfrm>
            <a:off x="1692275" y="6237288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427" name="Oval 43"/>
          <p:cNvSpPr>
            <a:spLocks noChangeArrowheads="1"/>
          </p:cNvSpPr>
          <p:nvPr/>
        </p:nvSpPr>
        <p:spPr bwMode="auto">
          <a:xfrm>
            <a:off x="3419475" y="6165850"/>
            <a:ext cx="142875" cy="1428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428" name="Line 44"/>
          <p:cNvSpPr>
            <a:spLocks noChangeShapeType="1"/>
          </p:cNvSpPr>
          <p:nvPr/>
        </p:nvSpPr>
        <p:spPr bwMode="auto">
          <a:xfrm flipV="1">
            <a:off x="3059113" y="4221163"/>
            <a:ext cx="0" cy="2376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429" name="Line 45"/>
          <p:cNvSpPr>
            <a:spLocks noChangeShapeType="1"/>
          </p:cNvSpPr>
          <p:nvPr/>
        </p:nvSpPr>
        <p:spPr bwMode="auto">
          <a:xfrm>
            <a:off x="1187450" y="6597650"/>
            <a:ext cx="1871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430" name="Line 46"/>
          <p:cNvSpPr>
            <a:spLocks noChangeShapeType="1"/>
          </p:cNvSpPr>
          <p:nvPr/>
        </p:nvSpPr>
        <p:spPr bwMode="auto">
          <a:xfrm flipV="1">
            <a:off x="1187450" y="4221163"/>
            <a:ext cx="0" cy="2376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431" name="Line 47"/>
          <p:cNvSpPr>
            <a:spLocks noChangeShapeType="1"/>
          </p:cNvSpPr>
          <p:nvPr/>
        </p:nvSpPr>
        <p:spPr bwMode="auto">
          <a:xfrm>
            <a:off x="1187450" y="4221163"/>
            <a:ext cx="1871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432" name="Line 48"/>
          <p:cNvSpPr>
            <a:spLocks noChangeShapeType="1"/>
          </p:cNvSpPr>
          <p:nvPr/>
        </p:nvSpPr>
        <p:spPr bwMode="auto">
          <a:xfrm>
            <a:off x="1547813" y="4652963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433" name="Text Box 49"/>
          <p:cNvSpPr txBox="1">
            <a:spLocks noChangeArrowheads="1"/>
          </p:cNvSpPr>
          <p:nvPr/>
        </p:nvSpPr>
        <p:spPr bwMode="auto">
          <a:xfrm>
            <a:off x="971550" y="4652963"/>
            <a:ext cx="57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FFFFFF"/>
                </a:solidFill>
              </a:rPr>
              <a:t>I</a:t>
            </a:r>
            <a:r>
              <a:rPr lang="hu-HU" b="1" baseline="-25000" dirty="0" smtClean="0">
                <a:solidFill>
                  <a:srgbClr val="FFFFFF"/>
                </a:solidFill>
              </a:rPr>
              <a:t>G</a:t>
            </a:r>
            <a:endParaRPr lang="en-GB" b="1" baseline="-25000" dirty="0" smtClean="0">
              <a:solidFill>
                <a:srgbClr val="FFFFFF"/>
              </a:solidFill>
            </a:endParaRPr>
          </a:p>
        </p:txBody>
      </p:sp>
      <p:sp>
        <p:nvSpPr>
          <p:cNvPr id="144434" name="Oval 50"/>
          <p:cNvSpPr>
            <a:spLocks noChangeArrowheads="1"/>
          </p:cNvSpPr>
          <p:nvPr/>
        </p:nvSpPr>
        <p:spPr bwMode="auto">
          <a:xfrm>
            <a:off x="2338388" y="4724400"/>
            <a:ext cx="142875" cy="1428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435" name="Oval 51"/>
          <p:cNvSpPr>
            <a:spLocks noChangeArrowheads="1"/>
          </p:cNvSpPr>
          <p:nvPr/>
        </p:nvSpPr>
        <p:spPr bwMode="auto">
          <a:xfrm>
            <a:off x="2338388" y="6164263"/>
            <a:ext cx="142875" cy="1428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436" name="Line 52"/>
          <p:cNvSpPr>
            <a:spLocks noChangeShapeType="1"/>
          </p:cNvSpPr>
          <p:nvPr/>
        </p:nvSpPr>
        <p:spPr bwMode="auto">
          <a:xfrm flipV="1">
            <a:off x="7667625" y="1484313"/>
            <a:ext cx="0" cy="2376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437" name="Line 53"/>
          <p:cNvSpPr>
            <a:spLocks noChangeShapeType="1"/>
          </p:cNvSpPr>
          <p:nvPr/>
        </p:nvSpPr>
        <p:spPr bwMode="auto">
          <a:xfrm>
            <a:off x="5795963" y="3860800"/>
            <a:ext cx="1871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438" name="Line 54"/>
          <p:cNvSpPr>
            <a:spLocks noChangeShapeType="1"/>
          </p:cNvSpPr>
          <p:nvPr/>
        </p:nvSpPr>
        <p:spPr bwMode="auto">
          <a:xfrm flipV="1">
            <a:off x="5795963" y="1484313"/>
            <a:ext cx="0" cy="2376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439" name="Line 55"/>
          <p:cNvSpPr>
            <a:spLocks noChangeShapeType="1"/>
          </p:cNvSpPr>
          <p:nvPr/>
        </p:nvSpPr>
        <p:spPr bwMode="auto">
          <a:xfrm>
            <a:off x="5795963" y="1484313"/>
            <a:ext cx="1871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440" name="Line 56"/>
          <p:cNvSpPr>
            <a:spLocks noChangeShapeType="1"/>
          </p:cNvSpPr>
          <p:nvPr/>
        </p:nvSpPr>
        <p:spPr bwMode="auto">
          <a:xfrm>
            <a:off x="5148263" y="191611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441" name="Text Box 57"/>
          <p:cNvSpPr txBox="1">
            <a:spLocks noChangeArrowheads="1"/>
          </p:cNvSpPr>
          <p:nvPr/>
        </p:nvSpPr>
        <p:spPr bwMode="auto">
          <a:xfrm>
            <a:off x="5148263" y="148431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FFFFFF"/>
                </a:solidFill>
              </a:rPr>
              <a:t>I</a:t>
            </a:r>
            <a:endParaRPr lang="en-GB" b="1" dirty="0" smtClean="0">
              <a:solidFill>
                <a:srgbClr val="FFFFFF"/>
              </a:solidFill>
            </a:endParaRPr>
          </a:p>
        </p:txBody>
      </p:sp>
      <p:sp>
        <p:nvSpPr>
          <p:cNvPr id="144442" name="Oval 58"/>
          <p:cNvSpPr>
            <a:spLocks noChangeArrowheads="1"/>
          </p:cNvSpPr>
          <p:nvPr/>
        </p:nvSpPr>
        <p:spPr bwMode="auto">
          <a:xfrm>
            <a:off x="5219700" y="1989138"/>
            <a:ext cx="142875" cy="1428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443" name="Line 59"/>
          <p:cNvSpPr>
            <a:spLocks noChangeShapeType="1"/>
          </p:cNvSpPr>
          <p:nvPr/>
        </p:nvSpPr>
        <p:spPr bwMode="auto">
          <a:xfrm>
            <a:off x="5292725" y="2060575"/>
            <a:ext cx="1584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444" name="Line 60"/>
          <p:cNvSpPr>
            <a:spLocks noChangeShapeType="1"/>
          </p:cNvSpPr>
          <p:nvPr/>
        </p:nvSpPr>
        <p:spPr bwMode="auto">
          <a:xfrm>
            <a:off x="5292725" y="3500438"/>
            <a:ext cx="1584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445" name="Oval 61"/>
          <p:cNvSpPr>
            <a:spLocks noChangeArrowheads="1"/>
          </p:cNvSpPr>
          <p:nvPr/>
        </p:nvSpPr>
        <p:spPr bwMode="auto">
          <a:xfrm>
            <a:off x="5219700" y="3429000"/>
            <a:ext cx="142875" cy="1428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446" name="Rectangle 62"/>
          <p:cNvSpPr>
            <a:spLocks noChangeArrowheads="1"/>
          </p:cNvSpPr>
          <p:nvPr/>
        </p:nvSpPr>
        <p:spPr bwMode="auto">
          <a:xfrm rot="16200000">
            <a:off x="6408738" y="2600325"/>
            <a:ext cx="936625" cy="288925"/>
          </a:xfrm>
          <a:prstGeom prst="rect">
            <a:avLst/>
          </a:prstGeom>
          <a:solidFill>
            <a:schemeClr val="tx1">
              <a:alpha val="14999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447" name="Line 63"/>
          <p:cNvSpPr>
            <a:spLocks noChangeShapeType="1"/>
          </p:cNvSpPr>
          <p:nvPr/>
        </p:nvSpPr>
        <p:spPr bwMode="auto">
          <a:xfrm flipV="1">
            <a:off x="6875463" y="2060575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448" name="Line 64"/>
          <p:cNvSpPr>
            <a:spLocks noChangeShapeType="1"/>
          </p:cNvSpPr>
          <p:nvPr/>
        </p:nvSpPr>
        <p:spPr bwMode="auto">
          <a:xfrm flipV="1">
            <a:off x="6875463" y="3213100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449" name="Text Box 65"/>
          <p:cNvSpPr txBox="1">
            <a:spLocks noChangeArrowheads="1"/>
          </p:cNvSpPr>
          <p:nvPr/>
        </p:nvSpPr>
        <p:spPr bwMode="auto">
          <a:xfrm>
            <a:off x="7019925" y="2701925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FFFFFF"/>
                </a:solidFill>
              </a:rPr>
              <a:t>R</a:t>
            </a:r>
            <a:endParaRPr lang="en-GB" b="1" baseline="-25000" dirty="0" smtClean="0">
              <a:solidFill>
                <a:srgbClr val="FFFFFF"/>
              </a:solidFill>
            </a:endParaRPr>
          </a:p>
        </p:txBody>
      </p:sp>
      <p:sp>
        <p:nvSpPr>
          <p:cNvPr id="144450" name="Line 66"/>
          <p:cNvSpPr>
            <a:spLocks noChangeShapeType="1"/>
          </p:cNvSpPr>
          <p:nvPr/>
        </p:nvSpPr>
        <p:spPr bwMode="auto">
          <a:xfrm>
            <a:off x="5292725" y="2565400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44451" name="Text Box 67"/>
          <p:cNvSpPr txBox="1">
            <a:spLocks noChangeArrowheads="1"/>
          </p:cNvSpPr>
          <p:nvPr/>
        </p:nvSpPr>
        <p:spPr bwMode="auto">
          <a:xfrm>
            <a:off x="4859338" y="256540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FFFFFF"/>
                </a:solidFill>
              </a:rPr>
              <a:t>U</a:t>
            </a:r>
            <a:endParaRPr lang="en-GB" b="1" baseline="-250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3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8000">
        <p14:glitter pattern="hexagon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Astabil multivibrátor</a:t>
            </a:r>
            <a:endParaRPr lang="hu-HU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008500" cy="5244697"/>
          </a:xfrm>
        </p:spPr>
      </p:pic>
    </p:spTree>
    <p:extLst>
      <p:ext uri="{BB962C8B-B14F-4D97-AF65-F5344CB8AC3E}">
        <p14:creationId xmlns:p14="http://schemas.microsoft.com/office/powerpoint/2010/main" val="46803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5000">
        <p14:vortex dir="r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24575" cy="66247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6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0">
        <p14:shred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871"/>
            <a:ext cx="8879296" cy="66247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62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0000">
        <p14:switch dir="r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ka">
  <a:themeElements>
    <a:clrScheme name="Technik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275</Words>
  <Application>Microsoft Office PowerPoint</Application>
  <PresentationFormat>Diavetítés a képernyőre (4:3 oldalarány)</PresentationFormat>
  <Paragraphs>43</Paragraphs>
  <Slides>11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Technika</vt:lpstr>
      <vt:lpstr>Aktív és passzív áramköri elemek</vt:lpstr>
      <vt:lpstr>Aktív és passzív eszközök</vt:lpstr>
      <vt:lpstr>  Aktív áramköri elemek                          </vt:lpstr>
      <vt:lpstr>Passzív áramköri elemek</vt:lpstr>
      <vt:lpstr>PowerPoint bemutató</vt:lpstr>
      <vt:lpstr> </vt:lpstr>
      <vt:lpstr>Astabil multivibrátor</vt:lpstr>
      <vt:lpstr>PowerPoint bemutató</vt:lpstr>
      <vt:lpstr>PowerPoint bemutató</vt:lpstr>
      <vt:lpstr>Egy kis videó</vt:lpstr>
      <vt:lpstr>Viszontlátásra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Aktív és passzív áramköri elemek</dc:title>
  <dc:creator>csicsi</dc:creator>
  <cp:lastModifiedBy>csicsi</cp:lastModifiedBy>
  <cp:revision>32</cp:revision>
  <dcterms:created xsi:type="dcterms:W3CDTF">2011-10-12T08:50:54Z</dcterms:created>
  <dcterms:modified xsi:type="dcterms:W3CDTF">2011-10-14T15:17:38Z</dcterms:modified>
</cp:coreProperties>
</file>